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289" r:id="rId5"/>
    <p:sldId id="288" r:id="rId6"/>
    <p:sldId id="290" r:id="rId7"/>
    <p:sldId id="291" r:id="rId8"/>
    <p:sldId id="276" r:id="rId9"/>
    <p:sldId id="283" r:id="rId10"/>
    <p:sldId id="261" r:id="rId11"/>
    <p:sldId id="257" r:id="rId12"/>
    <p:sldId id="292" r:id="rId13"/>
    <p:sldId id="264" r:id="rId14"/>
    <p:sldId id="263" r:id="rId15"/>
    <p:sldId id="268"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CAF9ED-07DC-4A11-8D7F-57B35C25682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94" autoAdjust="0"/>
  </p:normalViewPr>
  <p:slideViewPr>
    <p:cSldViewPr snapToGrid="0" showGuides="1">
      <p:cViewPr varScale="1">
        <p:scale>
          <a:sx n="65" d="100"/>
          <a:sy n="65" d="100"/>
        </p:scale>
        <p:origin x="936" y="78"/>
      </p:cViewPr>
      <p:guideLst>
        <p:guide orient="horz" pos="2160"/>
        <p:guide pos="382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9/25/2025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D362A-7020-B17B-82E7-3FCB4115A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E7F83-B237-BCD4-CE96-10DE08BC7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6F23E-5BE6-1407-CABE-BC235786A0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5ED7AA-7F77-2967-B807-23B46D120C55}"/>
              </a:ext>
            </a:extLst>
          </p:cNvPr>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206823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1" fmla="*/ 1875099 w 6613525"/>
              <a:gd name="connsiteY0-2" fmla="*/ 0 h 6858000"/>
              <a:gd name="connsiteX1-3" fmla="*/ 6613525 w 6613525"/>
              <a:gd name="connsiteY1-4" fmla="*/ 0 h 6858000"/>
              <a:gd name="connsiteX2-5" fmla="*/ 6613525 w 6613525"/>
              <a:gd name="connsiteY2-6" fmla="*/ 6858000 h 6858000"/>
              <a:gd name="connsiteX3-7" fmla="*/ 0 w 6613525"/>
              <a:gd name="connsiteY3-8" fmla="*/ 6858000 h 6858000"/>
              <a:gd name="connsiteX4-9" fmla="*/ 1875099 w 6613525"/>
              <a:gd name="connsiteY4-10" fmla="*/ 0 h 6858000"/>
              <a:gd name="connsiteX0-11" fmla="*/ 1840375 w 6578801"/>
              <a:gd name="connsiteY0-12" fmla="*/ 0 h 6869575"/>
              <a:gd name="connsiteX1-13" fmla="*/ 6578801 w 6578801"/>
              <a:gd name="connsiteY1-14" fmla="*/ 0 h 6869575"/>
              <a:gd name="connsiteX2-15" fmla="*/ 6578801 w 6578801"/>
              <a:gd name="connsiteY2-16" fmla="*/ 6858000 h 6869575"/>
              <a:gd name="connsiteX3-17" fmla="*/ 0 w 6578801"/>
              <a:gd name="connsiteY3-18" fmla="*/ 6869575 h 6869575"/>
              <a:gd name="connsiteX4-19" fmla="*/ 1840375 w 6578801"/>
              <a:gd name="connsiteY4-2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1" fmla="*/ 0 w 4977139"/>
              <a:gd name="connsiteY0-2" fmla="*/ 0 h 6892724"/>
              <a:gd name="connsiteX1-3" fmla="*/ 4977139 w 4977139"/>
              <a:gd name="connsiteY1-4" fmla="*/ 0 h 6892724"/>
              <a:gd name="connsiteX2-5" fmla="*/ 4977139 w 4977139"/>
              <a:gd name="connsiteY2-6" fmla="*/ 6858000 h 6892724"/>
              <a:gd name="connsiteX3-7" fmla="*/ 1863524 w 4977139"/>
              <a:gd name="connsiteY3-8" fmla="*/ 6892724 h 6892724"/>
              <a:gd name="connsiteX4-9" fmla="*/ 0 w 4977139"/>
              <a:gd name="connsiteY4-10" fmla="*/ 0 h 6892724"/>
              <a:gd name="connsiteX0-11" fmla="*/ 0 w 4977139"/>
              <a:gd name="connsiteY0-12" fmla="*/ 0 h 6892724"/>
              <a:gd name="connsiteX1-13" fmla="*/ 4977139 w 4977139"/>
              <a:gd name="connsiteY1-14" fmla="*/ 0 h 6892724"/>
              <a:gd name="connsiteX2-15" fmla="*/ 4977139 w 4977139"/>
              <a:gd name="connsiteY2-16" fmla="*/ 6892724 h 6892724"/>
              <a:gd name="connsiteX3-17" fmla="*/ 1863524 w 4977139"/>
              <a:gd name="connsiteY3-18" fmla="*/ 6892724 h 6892724"/>
              <a:gd name="connsiteX4-19" fmla="*/ 0 w 4977139"/>
              <a:gd name="connsiteY4-20" fmla="*/ 0 h 68927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p:cNvSpPr>
            <a:spLocks noGrp="1"/>
          </p:cNvSpPr>
          <p:nvPr>
            <p:ph type="tbl" sz="quarter" idx="13" hasCustomPrompt="1"/>
          </p:nvPr>
        </p:nvSpPr>
        <p:spPr>
          <a:xfrm>
            <a:off x="4109014" y="2137059"/>
            <a:ext cx="7059592" cy="3986245"/>
          </a:xfrm>
        </p:spPr>
        <p:txBody>
          <a:bodyPr>
            <a:normAutofit/>
          </a:bodyPr>
          <a:lstStyle>
            <a:lvl1pPr marL="0" indent="0" algn="ctr">
              <a:buNone/>
              <a:defRPr lang="en-US" sz="2000" dirty="0"/>
            </a:lvl1pPr>
          </a:lstStyle>
          <a:p>
            <a:r>
              <a:rPr lang="en-US"/>
              <a:t>Click icon to add table</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1" fmla="*/ 0 w 7813675"/>
              <a:gd name="connsiteY0-2" fmla="*/ 0 h 6903720"/>
              <a:gd name="connsiteX1-3" fmla="*/ 7813675 w 7813675"/>
              <a:gd name="connsiteY1-4" fmla="*/ 0 h 6903720"/>
              <a:gd name="connsiteX2-5" fmla="*/ 7813675 w 7813675"/>
              <a:gd name="connsiteY2-6" fmla="*/ 6903720 h 6903720"/>
              <a:gd name="connsiteX3-7" fmla="*/ 798854 w 7813675"/>
              <a:gd name="connsiteY3-8" fmla="*/ 6867163 h 6903720"/>
              <a:gd name="connsiteX4-9" fmla="*/ 0 w 7813675"/>
              <a:gd name="connsiteY4-10" fmla="*/ 6903720 h 6903720"/>
              <a:gd name="connsiteX5" fmla="*/ 0 w 7813675"/>
              <a:gd name="connsiteY5" fmla="*/ 0 h 6903720"/>
              <a:gd name="connsiteX0-11" fmla="*/ 0 w 7813675"/>
              <a:gd name="connsiteY0-12" fmla="*/ 0 h 6907803"/>
              <a:gd name="connsiteX1-13" fmla="*/ 7813675 w 7813675"/>
              <a:gd name="connsiteY1-14" fmla="*/ 0 h 6907803"/>
              <a:gd name="connsiteX2-15" fmla="*/ 7813675 w 7813675"/>
              <a:gd name="connsiteY2-16" fmla="*/ 6903720 h 6907803"/>
              <a:gd name="connsiteX3-17" fmla="*/ 809014 w 7813675"/>
              <a:gd name="connsiteY3-18" fmla="*/ 6907803 h 6907803"/>
              <a:gd name="connsiteX4-19" fmla="*/ 0 w 7813675"/>
              <a:gd name="connsiteY4-20" fmla="*/ 6903720 h 6907803"/>
              <a:gd name="connsiteX5-21" fmla="*/ 0 w 7813675"/>
              <a:gd name="connsiteY5-22" fmla="*/ 0 h 6907803"/>
              <a:gd name="connsiteX0-23" fmla="*/ 0 w 7813675"/>
              <a:gd name="connsiteY0-24" fmla="*/ 0 h 6903720"/>
              <a:gd name="connsiteX1-25" fmla="*/ 7813675 w 7813675"/>
              <a:gd name="connsiteY1-26" fmla="*/ 0 h 6903720"/>
              <a:gd name="connsiteX2-27" fmla="*/ 7813675 w 7813675"/>
              <a:gd name="connsiteY2-28" fmla="*/ 6903720 h 6903720"/>
              <a:gd name="connsiteX3-29" fmla="*/ 809014 w 7813675"/>
              <a:gd name="connsiteY3-30" fmla="*/ 6887483 h 6903720"/>
              <a:gd name="connsiteX4-31" fmla="*/ 0 w 7813675"/>
              <a:gd name="connsiteY4-32" fmla="*/ 6903720 h 6903720"/>
              <a:gd name="connsiteX5-33" fmla="*/ 0 w 7813675"/>
              <a:gd name="connsiteY5-34" fmla="*/ 0 h 6903720"/>
              <a:gd name="connsiteX0-35" fmla="*/ 0 w 7813675"/>
              <a:gd name="connsiteY0-36" fmla="*/ 0 h 6903720"/>
              <a:gd name="connsiteX1-37" fmla="*/ 7813675 w 7813675"/>
              <a:gd name="connsiteY1-38" fmla="*/ 0 h 6903720"/>
              <a:gd name="connsiteX2-39" fmla="*/ 7813675 w 7813675"/>
              <a:gd name="connsiteY2-40" fmla="*/ 6903720 h 6903720"/>
              <a:gd name="connsiteX3-41" fmla="*/ 809014 w 7813675"/>
              <a:gd name="connsiteY3-42" fmla="*/ 6887483 h 6903720"/>
              <a:gd name="connsiteX4-43" fmla="*/ 0 w 7813675"/>
              <a:gd name="connsiteY4-44" fmla="*/ 6903720 h 6903720"/>
              <a:gd name="connsiteX5-45" fmla="*/ 0 w 7813675"/>
              <a:gd name="connsiteY5-46" fmla="*/ 0 h 6903720"/>
              <a:gd name="connsiteX0-47" fmla="*/ 0 w 7813675"/>
              <a:gd name="connsiteY0-48" fmla="*/ 0 h 6903720"/>
              <a:gd name="connsiteX1-49" fmla="*/ 7813675 w 7813675"/>
              <a:gd name="connsiteY1-50" fmla="*/ 0 h 6903720"/>
              <a:gd name="connsiteX2-51" fmla="*/ 7813675 w 7813675"/>
              <a:gd name="connsiteY2-52" fmla="*/ 6903720 h 6903720"/>
              <a:gd name="connsiteX3-53" fmla="*/ 809014 w 7813675"/>
              <a:gd name="connsiteY3-54" fmla="*/ 6898913 h 6903720"/>
              <a:gd name="connsiteX4-55" fmla="*/ 0 w 7813675"/>
              <a:gd name="connsiteY4-56" fmla="*/ 6903720 h 6903720"/>
              <a:gd name="connsiteX5-57" fmla="*/ 0 w 7813675"/>
              <a:gd name="connsiteY5-58" fmla="*/ 0 h 6903720"/>
              <a:gd name="connsiteX0-59" fmla="*/ 0 w 7813675"/>
              <a:gd name="connsiteY0-60" fmla="*/ 0 h 6903720"/>
              <a:gd name="connsiteX1-61" fmla="*/ 7813675 w 7813675"/>
              <a:gd name="connsiteY1-62" fmla="*/ 0 h 6903720"/>
              <a:gd name="connsiteX2-63" fmla="*/ 7813675 w 7813675"/>
              <a:gd name="connsiteY2-64" fmla="*/ 6903720 h 6903720"/>
              <a:gd name="connsiteX3-65" fmla="*/ 740434 w 7813675"/>
              <a:gd name="connsiteY3-66" fmla="*/ 6898913 h 6903720"/>
              <a:gd name="connsiteX4-67" fmla="*/ 0 w 7813675"/>
              <a:gd name="connsiteY4-68" fmla="*/ 6903720 h 6903720"/>
              <a:gd name="connsiteX5-69" fmla="*/ 0 w 7813675"/>
              <a:gd name="connsiteY5-70" fmla="*/ 0 h 6903720"/>
              <a:gd name="connsiteX0-71" fmla="*/ 0 w 7813675"/>
              <a:gd name="connsiteY0-72" fmla="*/ 0 h 6907385"/>
              <a:gd name="connsiteX1-73" fmla="*/ 7813675 w 7813675"/>
              <a:gd name="connsiteY1-74" fmla="*/ 0 h 6907385"/>
              <a:gd name="connsiteX2-75" fmla="*/ 7813675 w 7813675"/>
              <a:gd name="connsiteY2-76" fmla="*/ 6903720 h 6907385"/>
              <a:gd name="connsiteX3-77" fmla="*/ 6359380 w 7813675"/>
              <a:gd name="connsiteY3-78" fmla="*/ 6907385 h 6907385"/>
              <a:gd name="connsiteX4-79" fmla="*/ 740434 w 7813675"/>
              <a:gd name="connsiteY4-80" fmla="*/ 6898913 h 6907385"/>
              <a:gd name="connsiteX5-81" fmla="*/ 0 w 7813675"/>
              <a:gd name="connsiteY5-82" fmla="*/ 6903720 h 6907385"/>
              <a:gd name="connsiteX6" fmla="*/ 0 w 7813675"/>
              <a:gd name="connsiteY6" fmla="*/ 0 h 6907385"/>
              <a:gd name="connsiteX0-83" fmla="*/ 3320 w 7816995"/>
              <a:gd name="connsiteY0-84" fmla="*/ 0 h 6907385"/>
              <a:gd name="connsiteX1-85" fmla="*/ 7816995 w 7816995"/>
              <a:gd name="connsiteY1-86" fmla="*/ 0 h 6907385"/>
              <a:gd name="connsiteX2-87" fmla="*/ 7816995 w 7816995"/>
              <a:gd name="connsiteY2-88" fmla="*/ 6903720 h 6907385"/>
              <a:gd name="connsiteX3-89" fmla="*/ 6362700 w 7816995"/>
              <a:gd name="connsiteY3-90" fmla="*/ 6907385 h 6907385"/>
              <a:gd name="connsiteX4-91" fmla="*/ 743754 w 7816995"/>
              <a:gd name="connsiteY4-92" fmla="*/ 6898913 h 6907385"/>
              <a:gd name="connsiteX5-93" fmla="*/ 3320 w 7816995"/>
              <a:gd name="connsiteY5-94" fmla="*/ 6903720 h 6907385"/>
              <a:gd name="connsiteX6-95" fmla="*/ 0 w 7816995"/>
              <a:gd name="connsiteY6-96" fmla="*/ 2510645 h 6907385"/>
              <a:gd name="connsiteX7" fmla="*/ 3320 w 7816995"/>
              <a:gd name="connsiteY7" fmla="*/ 0 h 6907385"/>
              <a:gd name="connsiteX0-97" fmla="*/ 3320 w 7816995"/>
              <a:gd name="connsiteY0-98" fmla="*/ 0 h 6907385"/>
              <a:gd name="connsiteX1-99" fmla="*/ 7816995 w 7816995"/>
              <a:gd name="connsiteY1-100" fmla="*/ 0 h 6907385"/>
              <a:gd name="connsiteX2-101" fmla="*/ 7816995 w 7816995"/>
              <a:gd name="connsiteY2-102" fmla="*/ 6903720 h 6907385"/>
              <a:gd name="connsiteX3-103" fmla="*/ 6362700 w 7816995"/>
              <a:gd name="connsiteY3-104" fmla="*/ 6907385 h 6907385"/>
              <a:gd name="connsiteX4-105" fmla="*/ 743754 w 7816995"/>
              <a:gd name="connsiteY4-106" fmla="*/ 6898913 h 6907385"/>
              <a:gd name="connsiteX5-107" fmla="*/ 2876060 w 7816995"/>
              <a:gd name="connsiteY5-108" fmla="*/ 4644390 h 6907385"/>
              <a:gd name="connsiteX6-109" fmla="*/ 0 w 7816995"/>
              <a:gd name="connsiteY6-110" fmla="*/ 2510645 h 6907385"/>
              <a:gd name="connsiteX7-111" fmla="*/ 3320 w 7816995"/>
              <a:gd name="connsiteY7-112" fmla="*/ 0 h 6907385"/>
              <a:gd name="connsiteX0-113" fmla="*/ 3320 w 7816995"/>
              <a:gd name="connsiteY0-114" fmla="*/ 0 h 6907385"/>
              <a:gd name="connsiteX1-115" fmla="*/ 7816995 w 7816995"/>
              <a:gd name="connsiteY1-116" fmla="*/ 0 h 6907385"/>
              <a:gd name="connsiteX2-117" fmla="*/ 7816995 w 7816995"/>
              <a:gd name="connsiteY2-118" fmla="*/ 6903720 h 6907385"/>
              <a:gd name="connsiteX3-119" fmla="*/ 6362700 w 7816995"/>
              <a:gd name="connsiteY3-120" fmla="*/ 6907385 h 6907385"/>
              <a:gd name="connsiteX4-121" fmla="*/ 743754 w 7816995"/>
              <a:gd name="connsiteY4-122" fmla="*/ 6898913 h 6907385"/>
              <a:gd name="connsiteX5-123" fmla="*/ 2876060 w 7816995"/>
              <a:gd name="connsiteY5-124" fmla="*/ 4644390 h 6907385"/>
              <a:gd name="connsiteX6-125" fmla="*/ 0 w 7816995"/>
              <a:gd name="connsiteY6-126" fmla="*/ 2510645 h 6907385"/>
              <a:gd name="connsiteX7-127" fmla="*/ 3320 w 7816995"/>
              <a:gd name="connsiteY7-128" fmla="*/ 0 h 6907385"/>
              <a:gd name="connsiteX0-129" fmla="*/ 3320 w 7816995"/>
              <a:gd name="connsiteY0-130" fmla="*/ 0 h 6907385"/>
              <a:gd name="connsiteX1-131" fmla="*/ 7816995 w 7816995"/>
              <a:gd name="connsiteY1-132" fmla="*/ 0 h 6907385"/>
              <a:gd name="connsiteX2-133" fmla="*/ 7816995 w 7816995"/>
              <a:gd name="connsiteY2-134" fmla="*/ 6903720 h 6907385"/>
              <a:gd name="connsiteX3-135" fmla="*/ 6362700 w 7816995"/>
              <a:gd name="connsiteY3-136" fmla="*/ 6907385 h 6907385"/>
              <a:gd name="connsiteX4-137" fmla="*/ 743754 w 7816995"/>
              <a:gd name="connsiteY4-138" fmla="*/ 6898913 h 6907385"/>
              <a:gd name="connsiteX5-139" fmla="*/ 2876060 w 7816995"/>
              <a:gd name="connsiteY5-140" fmla="*/ 4644390 h 6907385"/>
              <a:gd name="connsiteX6-141" fmla="*/ 0 w 7816995"/>
              <a:gd name="connsiteY6-142" fmla="*/ 2510645 h 6907385"/>
              <a:gd name="connsiteX7-143" fmla="*/ 3320 w 7816995"/>
              <a:gd name="connsiteY7-144" fmla="*/ 0 h 6907385"/>
              <a:gd name="connsiteX0-145" fmla="*/ 3320 w 7816995"/>
              <a:gd name="connsiteY0-146" fmla="*/ 0 h 6907385"/>
              <a:gd name="connsiteX1-147" fmla="*/ 7816995 w 7816995"/>
              <a:gd name="connsiteY1-148" fmla="*/ 0 h 6907385"/>
              <a:gd name="connsiteX2-149" fmla="*/ 2899555 w 7816995"/>
              <a:gd name="connsiteY2-150" fmla="*/ 4648200 h 6907385"/>
              <a:gd name="connsiteX3-151" fmla="*/ 6362700 w 7816995"/>
              <a:gd name="connsiteY3-152" fmla="*/ 6907385 h 6907385"/>
              <a:gd name="connsiteX4-153" fmla="*/ 743754 w 7816995"/>
              <a:gd name="connsiteY4-154" fmla="*/ 6898913 h 6907385"/>
              <a:gd name="connsiteX5-155" fmla="*/ 2876060 w 7816995"/>
              <a:gd name="connsiteY5-156" fmla="*/ 4644390 h 6907385"/>
              <a:gd name="connsiteX6-157" fmla="*/ 0 w 7816995"/>
              <a:gd name="connsiteY6-158" fmla="*/ 2510645 h 6907385"/>
              <a:gd name="connsiteX7-159" fmla="*/ 3320 w 7816995"/>
              <a:gd name="connsiteY7-160" fmla="*/ 0 h 69073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 ang="0">
                <a:pos x="connsiteX7-111" y="connsiteY7-112"/>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8061D-18C3-4F4F-85EF-561633F58754}"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8061D-18C3-4F4F-85EF-561633F58754}"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061D-18C3-4F4F-85EF-561633F58754}"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9/25/2025</a:t>
            </a:fld>
            <a:endParaRPr lang="en-US"/>
          </a:p>
        </p:txBody>
      </p:sp>
      <p:sp>
        <p:nvSpPr>
          <p:cNvPr id="5" name="Footer Placeholder 4"/>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2" r:id="rId2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pixabay.com/ko/illustrations/%EC%86%94%EB%A3%A8%EC%85%98-%EB%AC%B8%EC%A0%9C-%EB%B6%84%EC%84%9D-%EB%B9%A8%EA%B0%95-24805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noGrp="1" noRot="1" noChangeAspect="1" noMove="1" noResize="1" noEditPoints="1" noAdjustHandles="1" noChangeArrowheads="1" noChangeShapeType="1"/>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Grp="1" noRot="1" noChangeAspect="1" noMove="1" noResize="1" noEditPoints="1" noAdjustHandles="1" noChangeArrowheads="1" noChangeShapeType="1"/>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Grp="1" noRot="1" noChangeAspect="1" noMove="1" noResize="1" noEditPoints="1" noAdjustHandles="1" noChangeArrowheads="1" noChangeShapeType="1"/>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Grp="1" noRot="1" noChangeAspect="1" noMove="1" noResize="1" noEditPoints="1" noAdjustHandles="1" noChangeArrowheads="1" noChangeShapeType="1"/>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958" b="7959"/>
          <a:stretch>
            <a:fillRect/>
          </a:stretch>
        </p:blipFill>
        <p:spPr>
          <a:xfrm>
            <a:off x="-33559" y="-3643"/>
            <a:ext cx="12225558" cy="6861643"/>
          </a:xfrm>
          <a:prstGeom prst="rect">
            <a:avLst/>
          </a:prstGeom>
        </p:spPr>
      </p:pic>
      <p:sp>
        <p:nvSpPr>
          <p:cNvPr id="30" name="Rectangle 23"/>
          <p:cNvSpPr>
            <a:spLocks noGrp="1" noRot="1" noChangeAspect="1" noMove="1" noResize="1" noEditPoints="1" noAdjustHandles="1" noChangeArrowheads="1" noChangeShapeType="1" noTextEdit="1"/>
          </p:cNvSpPr>
          <p:nvPr/>
        </p:nvSpPr>
        <p:spPr>
          <a:xfrm rot="10800000">
            <a:off x="-33556" y="-14280"/>
            <a:ext cx="4615080" cy="687227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1" fmla="*/ 1016000 w 5803153"/>
              <a:gd name="connsiteY0-2" fmla="*/ 0 h 6857998"/>
              <a:gd name="connsiteX1-3" fmla="*/ 5803153 w 5803153"/>
              <a:gd name="connsiteY1-4" fmla="*/ 0 h 6857998"/>
              <a:gd name="connsiteX2-5" fmla="*/ 5803153 w 5803153"/>
              <a:gd name="connsiteY2-6" fmla="*/ 6857998 h 6857998"/>
              <a:gd name="connsiteX3-7" fmla="*/ 0 w 5803153"/>
              <a:gd name="connsiteY3-8" fmla="*/ 6857998 h 6857998"/>
              <a:gd name="connsiteX4-9" fmla="*/ 1016000 w 5803153"/>
              <a:gd name="connsiteY4-10" fmla="*/ 0 h 6857998"/>
              <a:gd name="connsiteX0-11" fmla="*/ 1338729 w 6125882"/>
              <a:gd name="connsiteY0-12" fmla="*/ 0 h 6857998"/>
              <a:gd name="connsiteX1-13" fmla="*/ 6125882 w 6125882"/>
              <a:gd name="connsiteY1-14" fmla="*/ 0 h 6857998"/>
              <a:gd name="connsiteX2-15" fmla="*/ 6125882 w 6125882"/>
              <a:gd name="connsiteY2-16" fmla="*/ 6857998 h 6857998"/>
              <a:gd name="connsiteX3-17" fmla="*/ 0 w 6125882"/>
              <a:gd name="connsiteY3-18" fmla="*/ 6846045 h 6857998"/>
              <a:gd name="connsiteX4-19" fmla="*/ 1338729 w 6125882"/>
              <a:gd name="connsiteY4-20" fmla="*/ 0 h 6857998"/>
              <a:gd name="connsiteX0-21" fmla="*/ 1697317 w 6125882"/>
              <a:gd name="connsiteY0-22" fmla="*/ 0 h 6857998"/>
              <a:gd name="connsiteX1-23" fmla="*/ 6125882 w 6125882"/>
              <a:gd name="connsiteY1-24" fmla="*/ 0 h 6857998"/>
              <a:gd name="connsiteX2-25" fmla="*/ 6125882 w 6125882"/>
              <a:gd name="connsiteY2-26" fmla="*/ 6857998 h 6857998"/>
              <a:gd name="connsiteX3-27" fmla="*/ 0 w 6125882"/>
              <a:gd name="connsiteY3-28" fmla="*/ 6846045 h 6857998"/>
              <a:gd name="connsiteX4-29" fmla="*/ 1697317 w 6125882"/>
              <a:gd name="connsiteY4-30" fmla="*/ 0 h 6857998"/>
              <a:gd name="connsiteX0-31" fmla="*/ 2702091 w 6125882"/>
              <a:gd name="connsiteY0-32" fmla="*/ 0 h 6857998"/>
              <a:gd name="connsiteX1-33" fmla="*/ 6125882 w 6125882"/>
              <a:gd name="connsiteY1-34" fmla="*/ 0 h 6857998"/>
              <a:gd name="connsiteX2-35" fmla="*/ 6125882 w 6125882"/>
              <a:gd name="connsiteY2-36" fmla="*/ 6857998 h 6857998"/>
              <a:gd name="connsiteX3-37" fmla="*/ 0 w 6125882"/>
              <a:gd name="connsiteY3-38" fmla="*/ 6846045 h 6857998"/>
              <a:gd name="connsiteX4-39" fmla="*/ 2702091 w 6125882"/>
              <a:gd name="connsiteY4-40" fmla="*/ 0 h 6857998"/>
              <a:gd name="connsiteX0-41" fmla="*/ 2240216 w 5664007"/>
              <a:gd name="connsiteY0-42" fmla="*/ 0 h 6857998"/>
              <a:gd name="connsiteX1-43" fmla="*/ 5664007 w 5664007"/>
              <a:gd name="connsiteY1-44" fmla="*/ 0 h 6857998"/>
              <a:gd name="connsiteX2-45" fmla="*/ 5664007 w 5664007"/>
              <a:gd name="connsiteY2-46" fmla="*/ 6857998 h 6857998"/>
              <a:gd name="connsiteX3-47" fmla="*/ 0 w 5664007"/>
              <a:gd name="connsiteY3-48" fmla="*/ 6846045 h 6857998"/>
              <a:gd name="connsiteX4-49" fmla="*/ 2240216 w 5664007"/>
              <a:gd name="connsiteY4-50" fmla="*/ 0 h 6857998"/>
              <a:gd name="connsiteX0-51" fmla="*/ 2170935 w 5594726"/>
              <a:gd name="connsiteY0-52" fmla="*/ 0 h 6865085"/>
              <a:gd name="connsiteX1-53" fmla="*/ 5594726 w 5594726"/>
              <a:gd name="connsiteY1-54" fmla="*/ 0 h 6865085"/>
              <a:gd name="connsiteX2-55" fmla="*/ 5594726 w 5594726"/>
              <a:gd name="connsiteY2-56" fmla="*/ 6857998 h 6865085"/>
              <a:gd name="connsiteX3-57" fmla="*/ 0 w 5594726"/>
              <a:gd name="connsiteY3-58" fmla="*/ 6865085 h 6865085"/>
              <a:gd name="connsiteX4-59" fmla="*/ 2170935 w 5594726"/>
              <a:gd name="connsiteY4-60" fmla="*/ 0 h 6865085"/>
              <a:gd name="connsiteX0-61" fmla="*/ 2170935 w 5594726"/>
              <a:gd name="connsiteY0-62" fmla="*/ 0 h 6868625"/>
              <a:gd name="connsiteX1-63" fmla="*/ 5594726 w 5594726"/>
              <a:gd name="connsiteY1-64" fmla="*/ 0 h 6868625"/>
              <a:gd name="connsiteX2-65" fmla="*/ 5594726 w 5594726"/>
              <a:gd name="connsiteY2-66" fmla="*/ 6868625 h 6868625"/>
              <a:gd name="connsiteX3-67" fmla="*/ 0 w 5594726"/>
              <a:gd name="connsiteY3-68" fmla="*/ 6865085 h 6868625"/>
              <a:gd name="connsiteX4-69" fmla="*/ 2170935 w 5594726"/>
              <a:gd name="connsiteY4-70" fmla="*/ 0 h 6868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94726" h="6868625">
                <a:moveTo>
                  <a:pt x="2170935" y="0"/>
                </a:moveTo>
                <a:lnTo>
                  <a:pt x="5594726" y="0"/>
                </a:lnTo>
                <a:lnTo>
                  <a:pt x="5594726" y="6868625"/>
                </a:lnTo>
                <a:lnTo>
                  <a:pt x="0" y="6865085"/>
                </a:lnTo>
                <a:lnTo>
                  <a:pt x="21709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ctrTitle"/>
          </p:nvPr>
        </p:nvSpPr>
        <p:spPr>
          <a:xfrm>
            <a:off x="324466" y="314326"/>
            <a:ext cx="11416464" cy="5219700"/>
          </a:xfrm>
        </p:spPr>
        <p:txBody>
          <a:bodyPr vert="horz" lIns="91440" tIns="45720" rIns="91440" bIns="45720" rtlCol="0" anchor="t">
            <a:normAutofit/>
          </a:bodyPr>
          <a:lstStyle/>
          <a:p>
            <a:r>
              <a:rPr lang="en-US" sz="1800" i="0" kern="1200" cap="all" dirty="0">
                <a:solidFill>
                  <a:schemeClr val="bg1"/>
                </a:solidFill>
                <a:latin typeface="Impact" panose="020B0806030902050204" pitchFamily="34" charset="0"/>
              </a:rPr>
              <a:t>						</a:t>
            </a:r>
            <a:br>
              <a:rPr lang="en-US" sz="1800" i="0" kern="1200" cap="all" dirty="0">
                <a:solidFill>
                  <a:schemeClr val="bg1"/>
                </a:solidFill>
                <a:latin typeface="Impact" panose="020B0806030902050204" pitchFamily="34" charset="0"/>
              </a:rPr>
            </a:br>
            <a:r>
              <a:rPr lang="en-US" sz="1800" i="0" kern="1200" cap="all" dirty="0">
                <a:solidFill>
                  <a:schemeClr val="bg1"/>
                </a:solidFill>
                <a:latin typeface="Impact" panose="020B0806030902050204" pitchFamily="34" charset="0"/>
              </a:rPr>
              <a:t>						</a:t>
            </a:r>
            <a:br>
              <a:rPr lang="en-US" sz="1800" i="0" kern="1200" cap="all" dirty="0">
                <a:solidFill>
                  <a:schemeClr val="bg1"/>
                </a:solidFill>
                <a:latin typeface="Impact" panose="020B0806030902050204" pitchFamily="34" charset="0"/>
              </a:rPr>
            </a:br>
            <a:r>
              <a:rPr lang="en-US" sz="1800" i="0" kern="1200" cap="all" dirty="0">
                <a:solidFill>
                  <a:schemeClr val="bg1"/>
                </a:solidFill>
                <a:latin typeface="Impact" panose="020B0806030902050204" pitchFamily="34" charset="0"/>
              </a:rPr>
              <a:t>					                 </a:t>
            </a:r>
            <a:r>
              <a:rPr lang="en-US" sz="1800" kern="1200" cap="all" dirty="0" err="1">
                <a:solidFill>
                  <a:schemeClr val="bg1"/>
                </a:solidFill>
                <a:latin typeface="Impact" panose="020B0806030902050204" pitchFamily="34" charset="0"/>
              </a:rPr>
              <a:t>kantor</a:t>
            </a:r>
            <a:r>
              <a:rPr lang="en-US" sz="1800" kern="1200" cap="all" dirty="0">
                <a:solidFill>
                  <a:schemeClr val="bg1"/>
                </a:solidFill>
                <a:latin typeface="Impact" panose="020B0806030902050204" pitchFamily="34" charset="0"/>
              </a:rPr>
              <a:t> </a:t>
            </a:r>
            <a:r>
              <a:rPr lang="en-US" sz="1800" kern="1200" cap="all" dirty="0" err="1">
                <a:solidFill>
                  <a:schemeClr val="bg1"/>
                </a:solidFill>
                <a:latin typeface="Impact" panose="020B0806030902050204" pitchFamily="34" charset="0"/>
              </a:rPr>
              <a:t>urusan</a:t>
            </a:r>
            <a:r>
              <a:rPr lang="en-US" sz="1800" kern="1200" cap="all" dirty="0">
                <a:solidFill>
                  <a:schemeClr val="bg1"/>
                </a:solidFill>
                <a:latin typeface="Impact" panose="020B0806030902050204" pitchFamily="34" charset="0"/>
              </a:rPr>
              <a:t> agama</a:t>
            </a:r>
            <a:r>
              <a:rPr lang="en-US" sz="1800" dirty="0">
                <a:solidFill>
                  <a:schemeClr val="bg1"/>
                </a:solidFill>
                <a:latin typeface="Impact" panose="020B0806030902050204" pitchFamily="34" charset="0"/>
              </a:rPr>
              <a:t> </a:t>
            </a:r>
            <a:r>
              <a:rPr lang="en-US" sz="1800" kern="1200" cap="all" dirty="0" err="1">
                <a:solidFill>
                  <a:schemeClr val="bg1"/>
                </a:solidFill>
                <a:latin typeface="Impact" panose="020B0806030902050204" pitchFamily="34" charset="0"/>
              </a:rPr>
              <a:t>kecamatan</a:t>
            </a:r>
            <a:r>
              <a:rPr lang="en-US" sz="1800" kern="1200" cap="all" dirty="0">
                <a:solidFill>
                  <a:schemeClr val="bg1"/>
                </a:solidFill>
                <a:latin typeface="Impact" panose="020B0806030902050204" pitchFamily="34" charset="0"/>
              </a:rPr>
              <a:t> </a:t>
            </a:r>
            <a:r>
              <a:rPr lang="en-US" sz="1800" kern="1200" cap="all" dirty="0" err="1">
                <a:solidFill>
                  <a:schemeClr val="bg1"/>
                </a:solidFill>
                <a:latin typeface="Impact" panose="020B0806030902050204" pitchFamily="34" charset="0"/>
              </a:rPr>
              <a:t>blimbing</a:t>
            </a:r>
            <a:br>
              <a:rPr lang="en-US" kern="1200" cap="all" dirty="0">
                <a:solidFill>
                  <a:srgbClr val="FF0000"/>
                </a:solidFill>
                <a:latin typeface="Impact" panose="020B0806030902050204" pitchFamily="34" charset="0"/>
              </a:rPr>
            </a:br>
            <a:br>
              <a:rPr lang="en-US" kern="1200" cap="all" dirty="0">
                <a:solidFill>
                  <a:srgbClr val="FF0000"/>
                </a:solidFill>
                <a:latin typeface="Impact" panose="020B0806030902050204" pitchFamily="34" charset="0"/>
              </a:rPr>
            </a:br>
            <a:br>
              <a:rPr lang="en-US" kern="1200" cap="all" dirty="0">
                <a:solidFill>
                  <a:srgbClr val="FF0000"/>
                </a:solidFill>
                <a:latin typeface="Impact" panose="020B0806030902050204" pitchFamily="34" charset="0"/>
              </a:rPr>
            </a:br>
            <a:r>
              <a:rPr lang="en-US" kern="1200" cap="all" dirty="0">
                <a:solidFill>
                  <a:srgbClr val="FF0000"/>
                </a:solidFill>
                <a:latin typeface="Impact" panose="020B0806030902050204" pitchFamily="34" charset="0"/>
              </a:rPr>
              <a:t>PERAN KUA DALA</a:t>
            </a:r>
            <a:r>
              <a:rPr lang="en-US" kern="1200" cap="all" dirty="0">
                <a:solidFill>
                  <a:schemeClr val="bg1">
                    <a:lumMod val="95000"/>
                  </a:schemeClr>
                </a:solidFill>
                <a:latin typeface="Impact" panose="020B0806030902050204" pitchFamily="34" charset="0"/>
              </a:rPr>
              <a:t>M MENURUNKAN ANGKA</a:t>
            </a:r>
            <a:r>
              <a:rPr lang="en-US" kern="1200" cap="all" dirty="0">
                <a:solidFill>
                  <a:srgbClr val="FF0000"/>
                </a:solidFill>
                <a:latin typeface="Impact" panose="020B0806030902050204" pitchFamily="34" charset="0"/>
              </a:rPr>
              <a:t> STUNTING DALAM prespek</a:t>
            </a:r>
            <a:r>
              <a:rPr lang="en-US" kern="1200" cap="all" dirty="0">
                <a:solidFill>
                  <a:schemeClr val="bg1">
                    <a:lumMod val="95000"/>
                  </a:schemeClr>
                </a:solidFill>
                <a:latin typeface="Impact" panose="020B0806030902050204" pitchFamily="34" charset="0"/>
              </a:rPr>
              <a:t>tif bimbingan </a:t>
            </a:r>
            <a:r>
              <a:rPr lang="en-US" kern="1200" cap="all" dirty="0">
                <a:solidFill>
                  <a:srgbClr val="FF0000"/>
                </a:solidFill>
                <a:latin typeface="Impact" panose="020B0806030902050204" pitchFamily="34" charset="0"/>
              </a:rPr>
              <a:t>PERKAWINAN</a:t>
            </a:r>
            <a:br>
              <a:rPr lang="en-US" kern="1200" cap="all" dirty="0">
                <a:solidFill>
                  <a:srgbClr val="FF0000"/>
                </a:solidFill>
                <a:latin typeface="Impact" panose="020B0806030902050204" pitchFamily="34" charset="0"/>
              </a:rPr>
            </a:br>
            <a:br>
              <a:rPr lang="en-US" kern="1200" cap="all" dirty="0">
                <a:solidFill>
                  <a:srgbClr val="FF0000"/>
                </a:solidFill>
                <a:latin typeface="Impact" panose="020B0806030902050204" pitchFamily="34" charset="0"/>
              </a:rPr>
            </a:br>
            <a:r>
              <a:rPr lang="en-US" sz="2400" i="0" kern="1200" cap="all" dirty="0">
                <a:solidFill>
                  <a:schemeClr val="tx1"/>
                </a:solidFill>
                <a:latin typeface="Impact" panose="020B0806030902050204" pitchFamily="34" charset="0"/>
              </a:rPr>
              <a:t>Ahmad </a:t>
            </a:r>
            <a:r>
              <a:rPr lang="en-US" sz="2400" i="0" kern="1200" cap="all" dirty="0" err="1">
                <a:solidFill>
                  <a:schemeClr val="tx1"/>
                </a:solidFill>
                <a:latin typeface="Impact" panose="020B0806030902050204" pitchFamily="34" charset="0"/>
              </a:rPr>
              <a:t>sa’rani</a:t>
            </a:r>
            <a:r>
              <a:rPr lang="en-US" sz="2400" i="0" kern="1200" cap="all" dirty="0">
                <a:solidFill>
                  <a:schemeClr val="tx1"/>
                </a:solidFill>
                <a:latin typeface="Impact" panose="020B0806030902050204" pitchFamily="34" charset="0"/>
              </a:rPr>
              <a:t>, s.ag </a:t>
            </a:r>
            <a:r>
              <a:rPr lang="en-US" sz="2400" i="0" kern="1200" cap="all" dirty="0" err="1">
                <a:solidFill>
                  <a:schemeClr val="tx1"/>
                </a:solidFill>
                <a:latin typeface="Impact" panose="020B0806030902050204" pitchFamily="34" charset="0"/>
              </a:rPr>
              <a:t>m.h</a:t>
            </a:r>
            <a:br>
              <a:rPr lang="en-US" sz="2400" i="0" kern="1200" cap="all" dirty="0">
                <a:solidFill>
                  <a:schemeClr val="tx1"/>
                </a:solidFill>
                <a:latin typeface="Impact" panose="020B0806030902050204" pitchFamily="34" charset="0"/>
              </a:rPr>
            </a:br>
            <a:r>
              <a:rPr lang="en-US" sz="1200" i="0" kern="1200" cap="all" dirty="0">
                <a:solidFill>
                  <a:schemeClr val="tx1"/>
                </a:solidFill>
                <a:latin typeface="Arial" panose="020B0604020202020204" pitchFamily="34" charset="0"/>
                <a:cs typeface="Arial" panose="020B0604020202020204" pitchFamily="34" charset="0"/>
              </a:rPr>
              <a:t>KEPALA KUA KECAMATAN BLIMBING </a:t>
            </a:r>
            <a:br>
              <a:rPr lang="en-US" sz="2400" i="0" kern="1200" cap="all" dirty="0">
                <a:solidFill>
                  <a:schemeClr val="tx1"/>
                </a:solidFill>
                <a:latin typeface="Impact" panose="020B0806030902050204" pitchFamily="34" charset="0"/>
              </a:rPr>
            </a:br>
            <a:endParaRPr lang="en-US" sz="2400" i="0" kern="1200" cap="all" dirty="0">
              <a:solidFill>
                <a:srgbClr val="00B050"/>
              </a:solidFill>
              <a:latin typeface="Impact" panose="020B0806030902050204" pitchFamily="34" charset="0"/>
            </a:endParaRPr>
          </a:p>
        </p:txBody>
      </p:sp>
      <p:cxnSp>
        <p:nvCxnSpPr>
          <p:cNvPr id="32" name="Straight Connector 31"/>
          <p:cNvCxnSpPr>
            <a:cxnSpLocks noGrp="1" noRot="1" noChangeAspect="1" noMove="1" noResize="1" noEditPoints="1" noAdjustHandles="1" noChangeArrowheads="1" noChangeShapeType="1"/>
          </p:cNvCxnSpPr>
          <p:nvPr/>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noGrp="1" noRot="1" noChangeAspect="1" noMove="1" noResize="1" noEditPoints="1" noAdjustHandles="1" noChangeArrowheads="1" noChangeShapeType="1"/>
          </p:cNvCxnSpPr>
          <p:nvPr/>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Grp="1" noRot="1" noChangeAspect="1" noMove="1" noResize="1" noEditPoints="1" noAdjustHandles="1" noChangeArrowheads="1" noChangeShapeType="1"/>
          </p:cNvCxnSpPr>
          <p:nvPr/>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noGrp="1" noRot="1" noChangeAspect="1" noMove="1" noResize="1" noEditPoints="1" noAdjustHandles="1" noChangeArrowheads="1" noChangeShapeType="1"/>
          </p:cNvCxnSpPr>
          <p:nvPr/>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Grp="1" noRot="1" noChangeAspect="1" noMove="1" noResize="1" noEditPoints="1" noAdjustHandles="1" noChangeArrowheads="1" noChangeShapeType="1"/>
          </p:cNvCxnSpPr>
          <p:nvPr/>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een hexagon with a gold star and a book and a star&#10;&#10;AI-generated content may be incorrect.">
            <a:extLst>
              <a:ext uri="{FF2B5EF4-FFF2-40B4-BE49-F238E27FC236}">
                <a16:creationId xmlns:a16="http://schemas.microsoft.com/office/drawing/2014/main" id="{6F8A4017-7660-CFEC-B882-12C6FA215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3903" y="494076"/>
            <a:ext cx="854636" cy="7667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1"/>
            <a:ext cx="9906000" cy="1102155"/>
          </a:xfrm>
          <a:noFill/>
        </p:spPr>
        <p:txBody>
          <a:bodyPr/>
          <a:lstStyle/>
          <a:p>
            <a:pPr algn="ctr"/>
            <a:r>
              <a:rPr lang="en-US" sz="4000" dirty="0">
                <a:latin typeface="Impact" panose="020B0806030902050204" pitchFamily="34" charset="0"/>
              </a:rPr>
              <a:t>PROGRAM-PROGRAM KONKRET KUA</a:t>
            </a:r>
          </a:p>
        </p:txBody>
      </p:sp>
      <p:sp>
        <p:nvSpPr>
          <p:cNvPr id="4" name="Content Placeholder 3"/>
          <p:cNvSpPr>
            <a:spLocks noGrp="1"/>
          </p:cNvSpPr>
          <p:nvPr>
            <p:ph sz="half" idx="14"/>
          </p:nvPr>
        </p:nvSpPr>
        <p:spPr>
          <a:xfrm>
            <a:off x="1323136" y="1977071"/>
            <a:ext cx="4253232" cy="504059"/>
          </a:xfrm>
          <a:solidFill>
            <a:schemeClr val="bg1"/>
          </a:solidFill>
        </p:spPr>
        <p:txBody>
          <a:bodyPr>
            <a:normAutofit/>
          </a:bodyPr>
          <a:lstStyle/>
          <a:p>
            <a:pPr algn="ctr"/>
            <a:r>
              <a:rPr lang="en-US" sz="2000" i="1" dirty="0">
                <a:latin typeface="Impact" panose="020B0806030902050204" pitchFamily="34" charset="0"/>
              </a:rPr>
              <a:t>POJOK KONSULTASI KELUARGA </a:t>
            </a:r>
          </a:p>
        </p:txBody>
      </p:sp>
      <p:sp>
        <p:nvSpPr>
          <p:cNvPr id="3" name="Content Placeholder 2"/>
          <p:cNvSpPr>
            <a:spLocks noGrp="1"/>
          </p:cNvSpPr>
          <p:nvPr>
            <p:ph sz="half" idx="13"/>
          </p:nvPr>
        </p:nvSpPr>
        <p:spPr>
          <a:xfrm>
            <a:off x="6510427" y="1977071"/>
            <a:ext cx="4241143" cy="504059"/>
          </a:xfrm>
          <a:solidFill>
            <a:schemeClr val="bg1"/>
          </a:solidFill>
        </p:spPr>
        <p:txBody>
          <a:bodyPr>
            <a:normAutofit/>
          </a:bodyPr>
          <a:lstStyle/>
          <a:p>
            <a:pPr lvl="1" indent="0" algn="ctr">
              <a:buNone/>
            </a:pPr>
            <a:r>
              <a:rPr lang="en-US" sz="2000" i="1" dirty="0">
                <a:latin typeface="Impact" panose="020B0806030902050204" pitchFamily="34" charset="0"/>
              </a:rPr>
              <a:t>BUKU  PEDOMAN KESEHATAN KELUARGA</a:t>
            </a:r>
          </a:p>
        </p:txBody>
      </p:sp>
      <p:sp>
        <p:nvSpPr>
          <p:cNvPr id="6" name="Content Placeholder 2">
            <a:extLst>
              <a:ext uri="{FF2B5EF4-FFF2-40B4-BE49-F238E27FC236}">
                <a16:creationId xmlns:a16="http://schemas.microsoft.com/office/drawing/2014/main" id="{94123F6E-3333-932C-A00A-78BE0D50B40E}"/>
              </a:ext>
            </a:extLst>
          </p:cNvPr>
          <p:cNvSpPr txBox="1">
            <a:spLocks/>
          </p:cNvSpPr>
          <p:nvPr/>
        </p:nvSpPr>
        <p:spPr>
          <a:xfrm>
            <a:off x="6377696" y="2748905"/>
            <a:ext cx="4612312" cy="50405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100000"/>
              </a:lnSpc>
              <a:spcBef>
                <a:spcPts val="1000"/>
              </a:spcBef>
              <a:spcAft>
                <a:spcPts val="500"/>
              </a:spcAft>
              <a:buSzPct val="80000"/>
              <a:buFont typeface="Arial" panose="020B0604020202020204" pitchFamily="34" charset="0"/>
              <a:buNone/>
              <a:defRPr sz="1800" kern="1200">
                <a:solidFill>
                  <a:schemeClr val="tx2"/>
                </a:solidFill>
                <a:latin typeface="+mn-lt"/>
                <a:ea typeface="+mn-ea"/>
                <a:cs typeface="+mn-cs"/>
              </a:defRPr>
            </a:lvl1pPr>
            <a:lvl2pPr marL="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2pPr>
            <a:lvl3pPr marL="4572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3pPr>
            <a:lvl4pPr marL="6858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4pPr>
            <a:lvl5pPr marL="9144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ctr">
              <a:buFont typeface="Arial" panose="020B0604020202020204" pitchFamily="34" charset="0"/>
              <a:buNone/>
            </a:pPr>
            <a:r>
              <a:rPr lang="en-US" sz="2000" i="1" dirty="0">
                <a:latin typeface="Impact" panose="020B0806030902050204" pitchFamily="34" charset="0"/>
              </a:rPr>
              <a:t>KELAS CALON PENGANTIN (MATERI STUNTING)</a:t>
            </a:r>
          </a:p>
        </p:txBody>
      </p:sp>
      <p:sp>
        <p:nvSpPr>
          <p:cNvPr id="7" name="Content Placeholder 2">
            <a:extLst>
              <a:ext uri="{FF2B5EF4-FFF2-40B4-BE49-F238E27FC236}">
                <a16:creationId xmlns:a16="http://schemas.microsoft.com/office/drawing/2014/main" id="{202A2E84-2693-04F7-F346-40E46A07BD29}"/>
              </a:ext>
            </a:extLst>
          </p:cNvPr>
          <p:cNvSpPr txBox="1">
            <a:spLocks/>
          </p:cNvSpPr>
          <p:nvPr/>
        </p:nvSpPr>
        <p:spPr>
          <a:xfrm>
            <a:off x="1397657" y="2739067"/>
            <a:ext cx="4241144" cy="50405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100000"/>
              </a:lnSpc>
              <a:spcBef>
                <a:spcPts val="1000"/>
              </a:spcBef>
              <a:spcAft>
                <a:spcPts val="500"/>
              </a:spcAft>
              <a:buSzPct val="80000"/>
              <a:buFont typeface="Arial" panose="020B0604020202020204" pitchFamily="34" charset="0"/>
              <a:buNone/>
              <a:defRPr sz="1800" kern="1200">
                <a:solidFill>
                  <a:schemeClr val="tx2"/>
                </a:solidFill>
                <a:latin typeface="+mn-lt"/>
                <a:ea typeface="+mn-ea"/>
                <a:cs typeface="+mn-cs"/>
              </a:defRPr>
            </a:lvl1pPr>
            <a:lvl2pPr marL="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2pPr>
            <a:lvl3pPr marL="4572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3pPr>
            <a:lvl4pPr marL="6858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4pPr>
            <a:lvl5pPr marL="9144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ctr">
              <a:buFont typeface="Arial" panose="020B0604020202020204" pitchFamily="34" charset="0"/>
              <a:buNone/>
            </a:pPr>
            <a:r>
              <a:rPr lang="en-US" sz="2000" i="1" dirty="0">
                <a:latin typeface="Impact" panose="020B0806030902050204" pitchFamily="34" charset="0"/>
              </a:rPr>
              <a:t>KAMPANYE KHUTBAH , MAJELIS TAKLIM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10" y="1624775"/>
            <a:ext cx="9906000" cy="1382156"/>
          </a:xfrm>
        </p:spPr>
        <p:txBody>
          <a:bodyPr anchor="b">
            <a:normAutofit/>
          </a:bodyPr>
          <a:lstStyle/>
          <a:p>
            <a:pPr algn="ctr"/>
            <a:r>
              <a:rPr lang="en-US" sz="4800" b="1" dirty="0">
                <a:latin typeface="Impact" panose="020B0806030902050204" pitchFamily="34" charset="0"/>
              </a:rPr>
              <a:t>STRATEGI DAN SOLUSI</a:t>
            </a:r>
          </a:p>
        </p:txBody>
      </p:sp>
      <p:pic>
        <p:nvPicPr>
          <p:cNvPr id="20" name="Picture Placeholder 19"/>
          <p:cNvPicPr>
            <a:picLocks noGrp="1" noChangeAspect="1"/>
          </p:cNvPicPr>
          <p:nvPr>
            <p:ph sz="half"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3563412" y="490567"/>
            <a:ext cx="4463005" cy="1271956"/>
          </a:xfrm>
          <a:noFill/>
        </p:spPr>
      </p:pic>
      <p:sp>
        <p:nvSpPr>
          <p:cNvPr id="3" name="Content Placeholder 2"/>
          <p:cNvSpPr>
            <a:spLocks noGrp="1"/>
          </p:cNvSpPr>
          <p:nvPr>
            <p:ph sz="half" idx="13"/>
          </p:nvPr>
        </p:nvSpPr>
        <p:spPr>
          <a:xfrm>
            <a:off x="656310" y="3154415"/>
            <a:ext cx="11535690" cy="3349622"/>
          </a:xfrm>
        </p:spPr>
        <p:txBody>
          <a:bodyPr vert="horz" lIns="91440" tIns="45720" rIns="91440" bIns="45720" rtlCol="0">
            <a:noAutofit/>
          </a:bodyPr>
          <a:lstStyle/>
          <a:p>
            <a:r>
              <a:rPr lang="en-US" sz="4000" i="1" dirty="0">
                <a:latin typeface="Impact" panose="020B0806030902050204" pitchFamily="34" charset="0"/>
              </a:rPr>
              <a:t>1.  PENINGKATAN KUALITAS BIMBINGAN</a:t>
            </a:r>
          </a:p>
          <a:p>
            <a:r>
              <a:rPr lang="en-US" sz="4000" i="1" dirty="0">
                <a:latin typeface="Impact" panose="020B0806030902050204" pitchFamily="34" charset="0"/>
              </a:rPr>
              <a:t>2.  PELATIHAN PENYULUH AGAMA</a:t>
            </a:r>
          </a:p>
          <a:p>
            <a:r>
              <a:rPr lang="en-US" sz="4000" i="1" dirty="0">
                <a:latin typeface="Impact" panose="020B0806030902050204" pitchFamily="34" charset="0"/>
              </a:rPr>
              <a:t>3.  PENDEKATAN BERBASIS MASJID DAN TOKOH AGAMA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549"/>
            <a:ext cx="10330405" cy="1325563"/>
          </a:xfrm>
          <a:noFill/>
        </p:spPr>
        <p:txBody>
          <a:bodyPr>
            <a:noAutofit/>
          </a:bodyPr>
          <a:lstStyle/>
          <a:p>
            <a:r>
              <a:rPr lang="en-US" dirty="0">
                <a:latin typeface="Impact" panose="020B0806030902050204" pitchFamily="34" charset="0"/>
              </a:rPr>
              <a:t>DATA JUMLAH PERNIKAHAN DIBAWAH UMUR DI WILAYAH  KERJA  KUA BLIMBING  </a:t>
            </a:r>
            <a:br>
              <a:rPr lang="en-US" dirty="0">
                <a:latin typeface="Impact" panose="020B0806030902050204" pitchFamily="34" charset="0"/>
              </a:rPr>
            </a:br>
            <a:r>
              <a:rPr lang="en-US" sz="2000" dirty="0">
                <a:latin typeface="Impact" panose="020B0806030902050204" pitchFamily="34" charset="0"/>
              </a:rPr>
              <a:t>(https://simkah4.kemenag.go.id/)</a:t>
            </a:r>
          </a:p>
        </p:txBody>
      </p:sp>
      <p:graphicFrame>
        <p:nvGraphicFramePr>
          <p:cNvPr id="3" name="Table Placeholder 2"/>
          <p:cNvGraphicFramePr>
            <a:graphicFrameLocks noGrp="1"/>
          </p:cNvGraphicFramePr>
          <p:nvPr>
            <p:ph type="tbl" sz="quarter" idx="13"/>
            <p:extLst>
              <p:ext uri="{D42A27DB-BD31-4B8C-83A1-F6EECF244321}">
                <p14:modId xmlns:p14="http://schemas.microsoft.com/office/powerpoint/2010/main" val="1167660232"/>
              </p:ext>
            </p:extLst>
          </p:nvPr>
        </p:nvGraphicFramePr>
        <p:xfrm>
          <a:off x="5140837" y="2652969"/>
          <a:ext cx="5294694" cy="2591863"/>
        </p:xfrm>
        <a:graphic>
          <a:graphicData uri="http://schemas.openxmlformats.org/drawingml/2006/table">
            <a:tbl>
              <a:tblPr firstRow="1" bandRow="1">
                <a:tableStyleId>{9DCAF9ED-07DC-4A11-8D7F-57B35C25682E}</a:tableStyleId>
              </a:tblPr>
              <a:tblGrid>
                <a:gridCol w="1764898">
                  <a:extLst>
                    <a:ext uri="{9D8B030D-6E8A-4147-A177-3AD203B41FA5}">
                      <a16:colId xmlns:a16="http://schemas.microsoft.com/office/drawing/2014/main" val="20000"/>
                    </a:ext>
                  </a:extLst>
                </a:gridCol>
                <a:gridCol w="1764898">
                  <a:extLst>
                    <a:ext uri="{9D8B030D-6E8A-4147-A177-3AD203B41FA5}">
                      <a16:colId xmlns:a16="http://schemas.microsoft.com/office/drawing/2014/main" val="20002"/>
                    </a:ext>
                  </a:extLst>
                </a:gridCol>
                <a:gridCol w="1764898">
                  <a:extLst>
                    <a:ext uri="{9D8B030D-6E8A-4147-A177-3AD203B41FA5}">
                      <a16:colId xmlns:a16="http://schemas.microsoft.com/office/drawing/2014/main" val="20003"/>
                    </a:ext>
                  </a:extLst>
                </a:gridCol>
              </a:tblGrid>
              <a:tr h="511525">
                <a:tc>
                  <a:txBody>
                    <a:bodyPr/>
                    <a:lstStyle/>
                    <a:p>
                      <a:pPr algn="ctr"/>
                      <a:r>
                        <a:rPr lang="en-US" b="1" i="0" dirty="0">
                          <a:latin typeface="+mn-lt"/>
                        </a:rPr>
                        <a:t>TAHUN </a:t>
                      </a:r>
                    </a:p>
                  </a:txBody>
                  <a:tcPr anchor="ctr"/>
                </a:tc>
                <a:tc>
                  <a:txBody>
                    <a:bodyPr/>
                    <a:lstStyle/>
                    <a:p>
                      <a:pPr algn="ctr"/>
                      <a:r>
                        <a:rPr lang="en-US" b="1" i="0">
                          <a:latin typeface="+mn-lt"/>
                        </a:rPr>
                        <a:t>LAKI-LAKI</a:t>
                      </a:r>
                      <a:endParaRPr lang="en-US" b="1" i="0" dirty="0">
                        <a:latin typeface="+mn-lt"/>
                      </a:endParaRPr>
                    </a:p>
                  </a:txBody>
                  <a:tcPr anchor="ctr"/>
                </a:tc>
                <a:tc>
                  <a:txBody>
                    <a:bodyPr/>
                    <a:lstStyle/>
                    <a:p>
                      <a:pPr algn="ctr"/>
                      <a:r>
                        <a:rPr lang="en-US" b="1" i="0" dirty="0">
                          <a:latin typeface="+mn-lt"/>
                        </a:rPr>
                        <a:t>PEREMPUAN</a:t>
                      </a:r>
                    </a:p>
                  </a:txBody>
                  <a:tcPr anchor="ctr"/>
                </a:tc>
                <a:extLst>
                  <a:ext uri="{0D108BD9-81ED-4DB2-BD59-A6C34878D82A}">
                    <a16:rowId xmlns:a16="http://schemas.microsoft.com/office/drawing/2014/main" val="10000"/>
                  </a:ext>
                </a:extLst>
              </a:tr>
              <a:tr h="582969">
                <a:tc>
                  <a:txBody>
                    <a:bodyPr/>
                    <a:lstStyle/>
                    <a:p>
                      <a:pPr algn="ctr"/>
                      <a:r>
                        <a:rPr lang="en-US" b="1" i="0" dirty="0">
                          <a:latin typeface="+mn-lt"/>
                        </a:rPr>
                        <a:t>2023</a:t>
                      </a:r>
                    </a:p>
                  </a:txBody>
                  <a:tcPr anchor="ctr"/>
                </a:tc>
                <a:tc>
                  <a:txBody>
                    <a:bodyPr/>
                    <a:lstStyle/>
                    <a:p>
                      <a:pPr algn="ctr"/>
                      <a:r>
                        <a:rPr lang="en-US" b="1" i="0" dirty="0">
                          <a:latin typeface="+mn-lt"/>
                        </a:rPr>
                        <a:t>4</a:t>
                      </a:r>
                    </a:p>
                  </a:txBody>
                  <a:tcPr anchor="ctr"/>
                </a:tc>
                <a:tc>
                  <a:txBody>
                    <a:bodyPr/>
                    <a:lstStyle/>
                    <a:p>
                      <a:pPr algn="ctr"/>
                      <a:r>
                        <a:rPr lang="en-US" b="1" i="0" dirty="0">
                          <a:latin typeface="+mn-lt"/>
                        </a:rPr>
                        <a:t>18</a:t>
                      </a:r>
                    </a:p>
                  </a:txBody>
                  <a:tcPr anchor="ctr"/>
                </a:tc>
                <a:extLst>
                  <a:ext uri="{0D108BD9-81ED-4DB2-BD59-A6C34878D82A}">
                    <a16:rowId xmlns:a16="http://schemas.microsoft.com/office/drawing/2014/main" val="10001"/>
                  </a:ext>
                </a:extLst>
              </a:tr>
              <a:tr h="582969">
                <a:tc>
                  <a:txBody>
                    <a:bodyPr/>
                    <a:lstStyle/>
                    <a:p>
                      <a:pPr algn="ctr"/>
                      <a:r>
                        <a:rPr lang="en-US" b="1" i="0" dirty="0">
                          <a:latin typeface="+mn-lt"/>
                        </a:rPr>
                        <a:t>2024</a:t>
                      </a:r>
                    </a:p>
                  </a:txBody>
                  <a:tcPr anchor="ctr"/>
                </a:tc>
                <a:tc>
                  <a:txBody>
                    <a:bodyPr/>
                    <a:lstStyle/>
                    <a:p>
                      <a:pPr algn="ctr"/>
                      <a:r>
                        <a:rPr lang="en-US" b="1" i="0" dirty="0">
                          <a:latin typeface="+mn-lt"/>
                        </a:rPr>
                        <a:t>1</a:t>
                      </a:r>
                    </a:p>
                  </a:txBody>
                  <a:tcPr anchor="ctr"/>
                </a:tc>
                <a:tc>
                  <a:txBody>
                    <a:bodyPr/>
                    <a:lstStyle/>
                    <a:p>
                      <a:pPr algn="ctr"/>
                      <a:r>
                        <a:rPr lang="en-US" b="1" i="0" dirty="0">
                          <a:latin typeface="+mn-lt"/>
                        </a:rPr>
                        <a:t>11</a:t>
                      </a:r>
                    </a:p>
                  </a:txBody>
                  <a:tcPr anchor="ctr"/>
                </a:tc>
                <a:extLst>
                  <a:ext uri="{0D108BD9-81ED-4DB2-BD59-A6C34878D82A}">
                    <a16:rowId xmlns:a16="http://schemas.microsoft.com/office/drawing/2014/main" val="10002"/>
                  </a:ext>
                </a:extLst>
              </a:tr>
              <a:tr h="582969">
                <a:tc>
                  <a:txBody>
                    <a:bodyPr/>
                    <a:lstStyle/>
                    <a:p>
                      <a:pPr algn="ctr"/>
                      <a:r>
                        <a:rPr lang="en-US" b="1" i="0" dirty="0">
                          <a:latin typeface="+mn-lt"/>
                        </a:rPr>
                        <a:t>2025</a:t>
                      </a:r>
                    </a:p>
                  </a:txBody>
                  <a:tcPr anchor="ctr"/>
                </a:tc>
                <a:tc>
                  <a:txBody>
                    <a:bodyPr/>
                    <a:lstStyle/>
                    <a:p>
                      <a:pPr algn="ctr"/>
                      <a:r>
                        <a:rPr lang="en-US" b="1" i="0" dirty="0">
                          <a:latin typeface="+mn-lt"/>
                        </a:rPr>
                        <a:t>1</a:t>
                      </a:r>
                    </a:p>
                  </a:txBody>
                  <a:tcPr anchor="ctr"/>
                </a:tc>
                <a:tc>
                  <a:txBody>
                    <a:bodyPr/>
                    <a:lstStyle/>
                    <a:p>
                      <a:pPr algn="ctr"/>
                      <a:r>
                        <a:rPr lang="en-US" b="1" i="0" dirty="0">
                          <a:latin typeface="+mn-lt"/>
                        </a:rPr>
                        <a:t>9 </a:t>
                      </a:r>
                    </a:p>
                    <a:p>
                      <a:pPr algn="ctr"/>
                      <a:r>
                        <a:rPr lang="en-US" b="1" i="0" dirty="0">
                          <a:latin typeface="+mn-lt"/>
                        </a:rPr>
                        <a:t>(</a:t>
                      </a:r>
                      <a:r>
                        <a:rPr lang="en-US" b="1" i="0" dirty="0" err="1">
                          <a:latin typeface="+mn-lt"/>
                        </a:rPr>
                        <a:t>Sampai</a:t>
                      </a:r>
                      <a:r>
                        <a:rPr lang="en-US" b="1" i="0" dirty="0">
                          <a:latin typeface="+mn-lt"/>
                        </a:rPr>
                        <a:t> </a:t>
                      </a:r>
                      <a:r>
                        <a:rPr lang="en-US" b="1" i="0" dirty="0" err="1">
                          <a:latin typeface="+mn-lt"/>
                        </a:rPr>
                        <a:t>dengan</a:t>
                      </a:r>
                      <a:r>
                        <a:rPr lang="en-US" b="1" i="0" dirty="0">
                          <a:latin typeface="+mn-lt"/>
                        </a:rPr>
                        <a:t> Agustus 2025)</a:t>
                      </a:r>
                    </a:p>
                  </a:txBody>
                  <a:tcPr anchor="ct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FF95ED26-DA6A-2C18-068B-0DBCF41150D8}"/>
              </a:ext>
            </a:extLst>
          </p:cNvPr>
          <p:cNvPicPr>
            <a:picLocks noChangeAspect="1"/>
          </p:cNvPicPr>
          <p:nvPr/>
        </p:nvPicPr>
        <p:blipFill>
          <a:blip r:embed="rId3"/>
          <a:stretch>
            <a:fillRect/>
          </a:stretch>
        </p:blipFill>
        <p:spPr>
          <a:xfrm>
            <a:off x="1181100" y="2636908"/>
            <a:ext cx="2623984" cy="26239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dirty="0">
                <a:latin typeface="Impact" panose="020B0806030902050204" pitchFamily="34" charset="0"/>
              </a:rPr>
              <a:t>THANK YOU</a:t>
            </a:r>
          </a:p>
        </p:txBody>
      </p:sp>
      <p:pic>
        <p:nvPicPr>
          <p:cNvPr id="34" name="Picture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23844" y="1"/>
            <a:ext cx="6172200" cy="6858000"/>
          </a:xfrm>
          <a:noFill/>
        </p:spPr>
      </p:pic>
      <p:sp>
        <p:nvSpPr>
          <p:cNvPr id="3" name="Content Placeholder 2"/>
          <p:cNvSpPr>
            <a:spLocks noGrp="1"/>
          </p:cNvSpPr>
          <p:nvPr>
            <p:ph type="body" sz="half" idx="2"/>
          </p:nvPr>
        </p:nvSpPr>
        <p:spPr>
          <a:xfrm>
            <a:off x="839788" y="2057400"/>
            <a:ext cx="3932237" cy="3811588"/>
          </a:xfrm>
        </p:spPr>
        <p:txBody>
          <a:bodyPr>
            <a:normAutofit/>
          </a:bodyPr>
          <a:lstStyle/>
          <a:p>
            <a:r>
              <a:rPr lang="en-US" dirty="0"/>
              <a:t>KUA KEC BLIMBING KOTA MALANG </a:t>
            </a:r>
          </a:p>
          <a:p>
            <a:r>
              <a:rPr lang="en-US" dirty="0"/>
              <a:t>JL. INDRAGIRI IV NO. 11 KEL PURWANTORO KEC BLIMBING KOTA MALANG</a:t>
            </a:r>
          </a:p>
          <a:p>
            <a:r>
              <a:rPr lang="en-US" dirty="0"/>
              <a:t>TELP (0341) 471104</a:t>
            </a:r>
          </a:p>
          <a:p>
            <a:r>
              <a:rPr lang="en-US" dirty="0"/>
              <a:t>           </a:t>
            </a:r>
            <a:r>
              <a:rPr lang="en-US" b="1" dirty="0"/>
              <a:t>kuablimbing11@gmail.com</a:t>
            </a:r>
          </a:p>
          <a:p>
            <a:r>
              <a:rPr lang="en-US" b="1" dirty="0"/>
              <a:t>           </a:t>
            </a:r>
            <a:r>
              <a:rPr lang="en-US" b="1" dirty="0" err="1"/>
              <a:t>kuablimbing</a:t>
            </a:r>
            <a:endParaRPr lang="en-US" b="1" dirty="0"/>
          </a:p>
          <a:p>
            <a:pPr>
              <a:lnSpc>
                <a:spcPct val="150000"/>
              </a:lnSpc>
            </a:pPr>
            <a:r>
              <a:rPr lang="en-US" b="1" dirty="0"/>
              <a:t>           </a:t>
            </a:r>
            <a:r>
              <a:rPr lang="en-US" b="1" dirty="0" err="1"/>
              <a:t>kuablimbing</a:t>
            </a:r>
            <a:r>
              <a:rPr lang="en-US" b="1" dirty="0"/>
              <a:t>           </a:t>
            </a:r>
          </a:p>
          <a:p>
            <a:endParaRPr lang="en-US" b="1" dirty="0"/>
          </a:p>
        </p:txBody>
      </p:sp>
      <p:pic>
        <p:nvPicPr>
          <p:cNvPr id="5" name="Picture 4">
            <a:extLst>
              <a:ext uri="{FF2B5EF4-FFF2-40B4-BE49-F238E27FC236}">
                <a16:creationId xmlns:a16="http://schemas.microsoft.com/office/drawing/2014/main" id="{14EE29D0-9387-02B3-2974-8B3D5AD10923}"/>
              </a:ext>
            </a:extLst>
          </p:cNvPr>
          <p:cNvPicPr>
            <a:picLocks noChangeAspect="1"/>
          </p:cNvPicPr>
          <p:nvPr/>
        </p:nvPicPr>
        <p:blipFill>
          <a:blip r:embed="rId4"/>
          <a:stretch>
            <a:fillRect/>
          </a:stretch>
        </p:blipFill>
        <p:spPr>
          <a:xfrm>
            <a:off x="957773" y="3756538"/>
            <a:ext cx="384328" cy="369354"/>
          </a:xfrm>
          <a:prstGeom prst="rect">
            <a:avLst/>
          </a:prstGeom>
        </p:spPr>
      </p:pic>
      <p:pic>
        <p:nvPicPr>
          <p:cNvPr id="6" name="Picture 5">
            <a:extLst>
              <a:ext uri="{FF2B5EF4-FFF2-40B4-BE49-F238E27FC236}">
                <a16:creationId xmlns:a16="http://schemas.microsoft.com/office/drawing/2014/main" id="{B6A59B25-B638-53F5-D4A0-706DB3B7298D}"/>
              </a:ext>
            </a:extLst>
          </p:cNvPr>
          <p:cNvPicPr>
            <a:picLocks noChangeAspect="1"/>
          </p:cNvPicPr>
          <p:nvPr/>
        </p:nvPicPr>
        <p:blipFill>
          <a:blip r:embed="rId5"/>
          <a:stretch>
            <a:fillRect/>
          </a:stretch>
        </p:blipFill>
        <p:spPr>
          <a:xfrm>
            <a:off x="957773" y="4257983"/>
            <a:ext cx="429249" cy="369354"/>
          </a:xfrm>
          <a:prstGeom prst="rect">
            <a:avLst/>
          </a:prstGeom>
        </p:spPr>
      </p:pic>
      <p:pic>
        <p:nvPicPr>
          <p:cNvPr id="7" name="Picture 6">
            <a:extLst>
              <a:ext uri="{FF2B5EF4-FFF2-40B4-BE49-F238E27FC236}">
                <a16:creationId xmlns:a16="http://schemas.microsoft.com/office/drawing/2014/main" id="{E49E19A5-B7DA-9654-FB3B-9267461BADE8}"/>
              </a:ext>
            </a:extLst>
          </p:cNvPr>
          <p:cNvPicPr>
            <a:picLocks noChangeAspect="1"/>
          </p:cNvPicPr>
          <p:nvPr/>
        </p:nvPicPr>
        <p:blipFill>
          <a:blip r:embed="rId6"/>
          <a:stretch>
            <a:fillRect/>
          </a:stretch>
        </p:blipFill>
        <p:spPr>
          <a:xfrm>
            <a:off x="959722" y="3373069"/>
            <a:ext cx="384328" cy="285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p:cNvCxnSpPr>
            <a:cxnSpLocks noGrp="1" noRot="1" noChangeAspect="1" noMove="1" noResize="1" noEditPoints="1" noAdjustHandles="1" noChangeArrowheads="1" noChangeShapeType="1"/>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Grp="1" noRot="1" noChangeAspect="1" noMove="1" noResize="1" noEditPoints="1" noAdjustHandles="1" noChangeArrowheads="1" noChangeShapeType="1"/>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noGrp="1" noRot="1" noChangeAspect="1" noMove="1" noResize="1" noEditPoints="1" noAdjustHandles="1" noChangeArrowheads="1" noChangeShapeType="1"/>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Grp="1" noRot="1" noChangeAspect="1" noMove="1" noResize="1" noEditPoints="1" noAdjustHandles="1" noChangeArrowheads="1" noChangeShapeType="1"/>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noGrp="1" noRot="1" noChangeAspect="1" noMove="1" noResize="1" noEditPoints="1" noAdjustHandles="1" noChangeArrowheads="1" noChangeShapeType="1"/>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Grp="1" noRot="1" noChangeAspect="1" noMove="1" noResize="1" noEditPoints="1" noAdjustHandles="1" noChangeArrowheads="1" noChangeShapeType="1"/>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Grp="1" noRot="1" noChangeAspect="1" noMove="1" noResize="1" noEditPoints="1" noAdjustHandles="1" noChangeArrowheads="1" noChangeShapeType="1"/>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6" descr="A green building with flags on the side&#10;&#10;AI-generated content may be incorrec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271" r="27407" b="2"/>
          <a:stretch>
            <a:fillRect/>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p:cNvSpPr>
            <a:spLocks noGrp="1"/>
          </p:cNvSpPr>
          <p:nvPr>
            <p:ph type="title"/>
          </p:nvPr>
        </p:nvSpPr>
        <p:spPr>
          <a:xfrm>
            <a:off x="103242" y="556320"/>
            <a:ext cx="7152937" cy="3882945"/>
          </a:xfrm>
        </p:spPr>
        <p:txBody>
          <a:bodyPr vert="horz" lIns="91440" tIns="45720" rIns="91440" bIns="45720" rtlCol="0" anchor="ctr">
            <a:normAutofit fontScale="90000"/>
          </a:bodyPr>
          <a:lstStyle/>
          <a:p>
            <a:pPr algn="ctr"/>
            <a:r>
              <a:rPr lang="en-US" sz="4200" dirty="0">
                <a:latin typeface="Impact" panose="020B0806030902050204" pitchFamily="34" charset="0"/>
              </a:rPr>
              <a:t>Dasar </a:t>
            </a:r>
            <a:r>
              <a:rPr lang="en-US" sz="4200" dirty="0" err="1">
                <a:latin typeface="Impact" panose="020B0806030902050204" pitchFamily="34" charset="0"/>
              </a:rPr>
              <a:t>hukum</a:t>
            </a:r>
            <a:r>
              <a:rPr lang="en-US" sz="4200" dirty="0">
                <a:latin typeface="Impact" panose="020B0806030902050204" pitchFamily="34" charset="0"/>
              </a:rPr>
              <a:t> </a:t>
            </a:r>
            <a:r>
              <a:rPr lang="en-US" sz="4200" dirty="0" err="1">
                <a:latin typeface="Impact" panose="020B0806030902050204" pitchFamily="34" charset="0"/>
              </a:rPr>
              <a:t>kua</a:t>
            </a:r>
            <a:r>
              <a:rPr lang="en-US" sz="4200" dirty="0">
                <a:latin typeface="Impact" panose="020B0806030902050204" pitchFamily="34" charset="0"/>
              </a:rPr>
              <a:t> </a:t>
            </a:r>
            <a:r>
              <a:rPr lang="en-US" sz="4200" dirty="0" err="1">
                <a:latin typeface="Impact" panose="020B0806030902050204" pitchFamily="34" charset="0"/>
              </a:rPr>
              <a:t>berperan</a:t>
            </a:r>
            <a:r>
              <a:rPr lang="en-US" sz="4200" dirty="0">
                <a:latin typeface="Impact" panose="020B0806030902050204" pitchFamily="34" charset="0"/>
              </a:rPr>
              <a:t> </a:t>
            </a:r>
            <a:r>
              <a:rPr lang="en-US" sz="4200" dirty="0" err="1">
                <a:latin typeface="Impact" panose="020B0806030902050204" pitchFamily="34" charset="0"/>
              </a:rPr>
              <a:t>dalam</a:t>
            </a:r>
            <a:r>
              <a:rPr lang="en-US" sz="4200" dirty="0">
                <a:latin typeface="Impact" panose="020B0806030902050204" pitchFamily="34" charset="0"/>
              </a:rPr>
              <a:t> </a:t>
            </a:r>
            <a:r>
              <a:rPr lang="en-US" sz="4200" dirty="0" err="1">
                <a:latin typeface="Impact" panose="020B0806030902050204" pitchFamily="34" charset="0"/>
              </a:rPr>
              <a:t>mengurangi</a:t>
            </a:r>
            <a:r>
              <a:rPr lang="en-US" sz="4200" dirty="0">
                <a:latin typeface="Impact" panose="020B0806030902050204" pitchFamily="34" charset="0"/>
              </a:rPr>
              <a:t> stunting di Indonesia </a:t>
            </a:r>
            <a:br>
              <a:rPr lang="en-US" sz="4200" dirty="0">
                <a:latin typeface="Impact" panose="020B0806030902050204" pitchFamily="34" charset="0"/>
              </a:rPr>
            </a:br>
            <a:br>
              <a:rPr lang="en-US" sz="3600" dirty="0">
                <a:latin typeface="Impact" panose="020B0806030902050204" pitchFamily="34" charset="0"/>
              </a:rPr>
            </a:br>
            <a:br>
              <a:rPr lang="en-US" sz="2400" dirty="0">
                <a:latin typeface="Impact" panose="020B0806030902050204" pitchFamily="34" charset="0"/>
              </a:rPr>
            </a:br>
            <a:r>
              <a:rPr lang="en-US" sz="1800" b="1" i="0" dirty="0">
                <a:latin typeface="Arial" panose="020B0604020202020204" pitchFamily="34" charset="0"/>
                <a:cs typeface="Arial" panose="020B0604020202020204" pitchFamily="34" charset="0"/>
              </a:rPr>
              <a:t>Adalah </a:t>
            </a:r>
            <a:r>
              <a:rPr lang="en-US" sz="1800" b="1" i="0" dirty="0" err="1">
                <a:latin typeface="Arial" panose="020B0604020202020204" pitchFamily="34" charset="0"/>
                <a:cs typeface="Arial" panose="020B0604020202020204" pitchFamily="34" charset="0"/>
              </a:rPr>
              <a:t>peraturan</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presiden</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nomer</a:t>
            </a:r>
            <a:r>
              <a:rPr lang="en-US" sz="1800" b="1" i="0" dirty="0">
                <a:latin typeface="Arial" panose="020B0604020202020204" pitchFamily="34" charset="0"/>
                <a:cs typeface="Arial" panose="020B0604020202020204" pitchFamily="34" charset="0"/>
              </a:rPr>
              <a:t> 72 </a:t>
            </a:r>
            <a:r>
              <a:rPr lang="en-US" sz="1800" b="1" i="0" dirty="0" err="1">
                <a:latin typeface="Arial" panose="020B0604020202020204" pitchFamily="34" charset="0"/>
                <a:cs typeface="Arial" panose="020B0604020202020204" pitchFamily="34" charset="0"/>
              </a:rPr>
              <a:t>tahun</a:t>
            </a:r>
            <a:r>
              <a:rPr lang="en-US" sz="1800" b="1" i="0" dirty="0">
                <a:latin typeface="Arial" panose="020B0604020202020204" pitchFamily="34" charset="0"/>
                <a:cs typeface="Arial" panose="020B0604020202020204" pitchFamily="34" charset="0"/>
              </a:rPr>
              <a:t> 2021 </a:t>
            </a:r>
            <a:r>
              <a:rPr lang="en-US" sz="1800" b="1" i="0" dirty="0" err="1">
                <a:latin typeface="Arial" panose="020B0604020202020204" pitchFamily="34" charset="0"/>
                <a:cs typeface="Arial" panose="020B0604020202020204" pitchFamily="34" charset="0"/>
              </a:rPr>
              <a:t>tentang</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percepatan</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penurunan</a:t>
            </a:r>
            <a:r>
              <a:rPr lang="en-US" sz="1800" b="1" i="0" dirty="0">
                <a:latin typeface="Arial" panose="020B0604020202020204" pitchFamily="34" charset="0"/>
                <a:cs typeface="Arial" panose="020B0604020202020204" pitchFamily="34" charset="0"/>
              </a:rPr>
              <a:t> stunting dan </a:t>
            </a:r>
            <a:r>
              <a:rPr lang="en-US" sz="1800" b="1" i="0" dirty="0" err="1">
                <a:latin typeface="Arial" panose="020B0604020202020204" pitchFamily="34" charset="0"/>
                <a:cs typeface="Arial" panose="020B0604020202020204" pitchFamily="34" charset="0"/>
              </a:rPr>
              <a:t>undang-undang</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nomer</a:t>
            </a:r>
            <a:r>
              <a:rPr lang="en-US" sz="1800" b="1" i="0" dirty="0">
                <a:latin typeface="Arial" panose="020B0604020202020204" pitchFamily="34" charset="0"/>
                <a:cs typeface="Arial" panose="020B0604020202020204" pitchFamily="34" charset="0"/>
              </a:rPr>
              <a:t> 36 </a:t>
            </a:r>
            <a:r>
              <a:rPr lang="en-US" sz="1800" b="1" i="0" dirty="0" err="1">
                <a:latin typeface="Arial" panose="020B0604020202020204" pitchFamily="34" charset="0"/>
                <a:cs typeface="Arial" panose="020B0604020202020204" pitchFamily="34" charset="0"/>
              </a:rPr>
              <a:t>tahun</a:t>
            </a:r>
            <a:r>
              <a:rPr lang="en-US" sz="1800" b="1" i="0" dirty="0">
                <a:latin typeface="Arial" panose="020B0604020202020204" pitchFamily="34" charset="0"/>
                <a:cs typeface="Arial" panose="020B0604020202020204" pitchFamily="34" charset="0"/>
              </a:rPr>
              <a:t> 2009 </a:t>
            </a:r>
            <a:r>
              <a:rPr lang="en-US" sz="1800" b="1" i="0" dirty="0" err="1">
                <a:latin typeface="Arial" panose="020B0604020202020204" pitchFamily="34" charset="0"/>
                <a:cs typeface="Arial" panose="020B0604020202020204" pitchFamily="34" charset="0"/>
              </a:rPr>
              <a:t>tentang</a:t>
            </a:r>
            <a:r>
              <a:rPr lang="en-US" sz="1800" b="1" i="0" dirty="0">
                <a:latin typeface="Arial" panose="020B0604020202020204" pitchFamily="34" charset="0"/>
                <a:cs typeface="Arial" panose="020B0604020202020204" pitchFamily="34" charset="0"/>
              </a:rPr>
              <a:t> Kesehatan dan </a:t>
            </a:r>
            <a:r>
              <a:rPr lang="en-US" sz="1800" b="1" i="0" dirty="0" err="1">
                <a:latin typeface="Arial" panose="020B0604020202020204" pitchFamily="34" charset="0"/>
                <a:cs typeface="Arial" panose="020B0604020202020204" pitchFamily="34" charset="0"/>
              </a:rPr>
              <a:t>peraturan</a:t>
            </a:r>
            <a:r>
              <a:rPr lang="en-US" sz="1800" b="1" i="0" dirty="0">
                <a:latin typeface="Arial" panose="020B0604020202020204" pitchFamily="34" charset="0"/>
                <a:cs typeface="Arial" panose="020B0604020202020204" pitchFamily="34" charset="0"/>
              </a:rPr>
              <a:t> Menteri Kesehatan </a:t>
            </a:r>
            <a:r>
              <a:rPr lang="en-US" sz="1800" b="1" i="0" dirty="0" err="1">
                <a:latin typeface="Arial" panose="020B0604020202020204" pitchFamily="34" charset="0"/>
                <a:cs typeface="Arial" panose="020B0604020202020204" pitchFamily="34" charset="0"/>
              </a:rPr>
              <a:t>nomer</a:t>
            </a:r>
            <a:r>
              <a:rPr lang="en-US" sz="1800" b="1" i="0" dirty="0">
                <a:latin typeface="Arial" panose="020B0604020202020204" pitchFamily="34" charset="0"/>
                <a:cs typeface="Arial" panose="020B0604020202020204" pitchFamily="34" charset="0"/>
              </a:rPr>
              <a:t> 9 </a:t>
            </a:r>
            <a:r>
              <a:rPr lang="en-US" sz="1800" b="1" i="0" dirty="0" err="1">
                <a:latin typeface="Arial" panose="020B0604020202020204" pitchFamily="34" charset="0"/>
                <a:cs typeface="Arial" panose="020B0604020202020204" pitchFamily="34" charset="0"/>
              </a:rPr>
              <a:t>tahun</a:t>
            </a:r>
            <a:r>
              <a:rPr lang="en-US" sz="1800" b="1" i="0" dirty="0">
                <a:latin typeface="Arial" panose="020B0604020202020204" pitchFamily="34" charset="0"/>
                <a:cs typeface="Arial" panose="020B0604020202020204" pitchFamily="34" charset="0"/>
              </a:rPr>
              <a:t> 2013 </a:t>
            </a:r>
            <a:r>
              <a:rPr lang="en-US" sz="1800" b="1" i="0" dirty="0" err="1">
                <a:latin typeface="Arial" panose="020B0604020202020204" pitchFamily="34" charset="0"/>
                <a:cs typeface="Arial" panose="020B0604020202020204" pitchFamily="34" charset="0"/>
              </a:rPr>
              <a:t>tentang</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pedoman</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umum</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pelayanan</a:t>
            </a:r>
            <a:r>
              <a:rPr lang="en-US" sz="1800" b="1" i="0" dirty="0">
                <a:latin typeface="Arial" panose="020B0604020202020204" pitchFamily="34" charset="0"/>
                <a:cs typeface="Arial" panose="020B0604020202020204" pitchFamily="34" charset="0"/>
              </a:rPr>
              <a:t> Kesehatan pada </a:t>
            </a:r>
            <a:r>
              <a:rPr lang="en-US" sz="1800" b="1" i="0" dirty="0" err="1">
                <a:latin typeface="Arial" panose="020B0604020202020204" pitchFamily="34" charset="0"/>
                <a:cs typeface="Arial" panose="020B0604020202020204" pitchFamily="34" charset="0"/>
              </a:rPr>
              <a:t>calon</a:t>
            </a:r>
            <a:r>
              <a:rPr lang="en-US" sz="1800" b="1" i="0" dirty="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pengantin</a:t>
            </a:r>
            <a:r>
              <a:rPr lang="en-US" sz="1800" b="1" i="0" dirty="0">
                <a:latin typeface="Arial" panose="020B0604020202020204" pitchFamily="34" charset="0"/>
                <a:cs typeface="Arial" panose="020B0604020202020204" pitchFamily="34" charset="0"/>
              </a:rPr>
              <a:t>.</a:t>
            </a:r>
            <a:endParaRPr lang="en-US" sz="1800" b="1" i="0" dirty="0">
              <a:latin typeface="Impact" panose="020B0806030902050204" pitchFamily="34" charset="0"/>
            </a:endParaRPr>
          </a:p>
        </p:txBody>
      </p:sp>
      <p:cxnSp>
        <p:nvCxnSpPr>
          <p:cNvPr id="46" name="Straight Connector 45"/>
          <p:cNvCxnSpPr>
            <a:cxnSpLocks noGrp="1" noRot="1" noChangeAspect="1" noMove="1" noResize="1" noEditPoints="1" noAdjustHandles="1" noChangeArrowheads="1" noChangeShapeType="1"/>
          </p:cNvCxnSpPr>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40" y="281305"/>
            <a:ext cx="4493895" cy="6188075"/>
          </a:xfrm>
        </p:spPr>
        <p:txBody>
          <a:bodyPr/>
          <a:lstStyle/>
          <a:p>
            <a:r>
              <a:rPr lang="en-US" altLang="en-US" sz="3200" i="0" dirty="0">
                <a:solidFill>
                  <a:schemeClr val="bg1"/>
                </a:solidFill>
                <a:latin typeface="Impact" panose="020B0806030902050204" pitchFamily="34" charset="0"/>
                <a:cs typeface="Impact" panose="020B0806030902050204" pitchFamily="34" charset="0"/>
              </a:rPr>
              <a:t>LATAR BELAKANG</a:t>
            </a:r>
            <a:r>
              <a:rPr lang="en-US" altLang="en-US" sz="2400" i="0" dirty="0">
                <a:solidFill>
                  <a:schemeClr val="bg1"/>
                </a:solidFill>
                <a:latin typeface="Impact" panose="020B0806030902050204" pitchFamily="34" charset="0"/>
                <a:cs typeface="Impact" panose="020B0806030902050204" pitchFamily="34" charset="0"/>
              </a:rPr>
              <a:t> </a:t>
            </a:r>
            <a:br>
              <a:rPr lang="en-US" altLang="en-US" sz="2400" i="0" dirty="0">
                <a:solidFill>
                  <a:srgbClr val="92D050"/>
                </a:solidFill>
                <a:latin typeface="Impact" panose="020B0806030902050204" pitchFamily="34" charset="0"/>
                <a:cs typeface="Impact" panose="020B0806030902050204" pitchFamily="34" charset="0"/>
              </a:rPr>
            </a:br>
            <a:br>
              <a:rPr lang="en-US" altLang="en-US" sz="1800" dirty="0">
                <a:solidFill>
                  <a:srgbClr val="92D050"/>
                </a:solidFill>
                <a:latin typeface="Arial" panose="020B0604020202020204" pitchFamily="34" charset="0"/>
                <a:cs typeface="Arial" panose="020B0604020202020204" pitchFamily="34" charset="0"/>
              </a:rPr>
            </a:br>
            <a:r>
              <a:rPr lang="en-US" altLang="en-US" sz="1800" b="1" i="0" dirty="0">
                <a:solidFill>
                  <a:schemeClr val="bg1"/>
                </a:solidFill>
                <a:latin typeface="Arial" panose="020B0604020202020204" pitchFamily="34" charset="0"/>
                <a:cs typeface="Arial" panose="020B0604020202020204" pitchFamily="34" charset="0"/>
              </a:rPr>
              <a:t>Pada </a:t>
            </a:r>
            <a:r>
              <a:rPr lang="en-US" altLang="en-US" sz="1800" b="1" i="0" dirty="0" err="1">
                <a:solidFill>
                  <a:schemeClr val="bg1"/>
                </a:solidFill>
                <a:latin typeface="Arial" panose="020B0604020202020204" pitchFamily="34" charset="0"/>
                <a:cs typeface="Arial" panose="020B0604020202020204" pitchFamily="34" charset="0"/>
              </a:rPr>
              <a:t>tahun</a:t>
            </a:r>
            <a:r>
              <a:rPr lang="en-US" altLang="en-US" sz="1800" b="1" i="0" dirty="0">
                <a:solidFill>
                  <a:schemeClr val="bg1"/>
                </a:solidFill>
                <a:latin typeface="Arial" panose="020B0604020202020204" pitchFamily="34" charset="0"/>
                <a:cs typeface="Arial" panose="020B0604020202020204" pitchFamily="34" charset="0"/>
              </a:rPr>
              <a:t> 2025, </a:t>
            </a:r>
            <a:r>
              <a:rPr lang="en-US" altLang="en-US" sz="1800" b="1" i="0" dirty="0" err="1">
                <a:solidFill>
                  <a:schemeClr val="bg1"/>
                </a:solidFill>
                <a:latin typeface="Arial" panose="020B0604020202020204" pitchFamily="34" charset="0"/>
                <a:cs typeface="Arial" panose="020B0604020202020204" pitchFamily="34" charset="0"/>
              </a:rPr>
              <a:t>pemerintah</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menargetkan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penurunan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prevalensi</a:t>
            </a:r>
            <a:r>
              <a:rPr lang="en-US" altLang="en-US" sz="1800" b="1" i="0" dirty="0">
                <a:solidFill>
                  <a:schemeClr val="bg1"/>
                </a:solidFill>
                <a:latin typeface="Arial" panose="020B0604020202020204" pitchFamily="34" charset="0"/>
                <a:cs typeface="Arial" panose="020B0604020202020204" pitchFamily="34" charset="0"/>
              </a:rPr>
              <a:t> stunting </a:t>
            </a:r>
            <a:r>
              <a:rPr lang="en-US" altLang="en-US" sz="1800" b="1" i="0" dirty="0" err="1">
                <a:solidFill>
                  <a:schemeClr val="bg1"/>
                </a:solidFill>
                <a:latin typeface="Arial" panose="020B0604020202020204" pitchFamily="34" charset="0"/>
                <a:cs typeface="Arial" panose="020B0604020202020204" pitchFamily="34" charset="0"/>
              </a:rPr>
              <a:t>secara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nasional</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menjadi</a:t>
            </a:r>
            <a:r>
              <a:rPr lang="en-US" altLang="en-US" sz="1800" b="1" i="0" dirty="0">
                <a:solidFill>
                  <a:schemeClr val="bg1"/>
                </a:solidFill>
                <a:latin typeface="Arial" panose="020B0604020202020204" pitchFamily="34" charset="0"/>
                <a:cs typeface="Arial" panose="020B0604020202020204" pitchFamily="34" charset="0"/>
              </a:rPr>
              <a:t> 18%, </a:t>
            </a:r>
            <a:r>
              <a:rPr lang="en-US" altLang="en-US" sz="1800" b="1" i="0" dirty="0" err="1">
                <a:solidFill>
                  <a:schemeClr val="bg1"/>
                </a:solidFill>
                <a:latin typeface="Arial" panose="020B0604020202020204" pitchFamily="34" charset="0"/>
                <a:cs typeface="Arial" panose="020B0604020202020204" pitchFamily="34" charset="0"/>
              </a:rPr>
              <a:t>deng</a:t>
            </a:r>
            <a:r>
              <a:rPr lang="en-US" altLang="en-US" sz="1800" b="1" i="0" dirty="0" err="1">
                <a:solidFill>
                  <a:schemeClr val="tx1"/>
                </a:solidFill>
                <a:latin typeface="Arial" panose="020B0604020202020204" pitchFamily="34" charset="0"/>
                <a:cs typeface="Arial" panose="020B0604020202020204" pitchFamily="34" charset="0"/>
              </a:rPr>
              <a:t>an</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fokus</a:t>
            </a:r>
            <a:r>
              <a:rPr lang="en-US" altLang="en-US" sz="1800" b="1" i="0" dirty="0">
                <a:solidFill>
                  <a:schemeClr val="bg1"/>
                </a:solidFill>
                <a:latin typeface="Arial" panose="020B0604020202020204" pitchFamily="34" charset="0"/>
                <a:cs typeface="Arial" panose="020B0604020202020204" pitchFamily="34" charset="0"/>
              </a:rPr>
              <a:t> pada program </a:t>
            </a:r>
            <a:r>
              <a:rPr lang="en-US" altLang="en-US" sz="1800" b="1" i="0" dirty="0" err="1">
                <a:solidFill>
                  <a:schemeClr val="bg1"/>
                </a:solidFill>
                <a:latin typeface="Arial" panose="020B0604020202020204" pitchFamily="34" charset="0"/>
                <a:cs typeface="Arial" panose="020B0604020202020204" pitchFamily="34" charset="0"/>
              </a:rPr>
              <a:t>interv</a:t>
            </a:r>
            <a:r>
              <a:rPr lang="en-US" altLang="en-US" sz="1800" b="1" i="0" dirty="0" err="1">
                <a:solidFill>
                  <a:schemeClr val="tx1"/>
                </a:solidFill>
                <a:latin typeface="Arial" panose="020B0604020202020204" pitchFamily="34" charset="0"/>
                <a:cs typeface="Arial" panose="020B0604020202020204" pitchFamily="34" charset="0"/>
              </a:rPr>
              <a:t>ensi</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spesifik</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seperti</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pemberian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makanan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bergizi</a:t>
            </a:r>
            <a:r>
              <a:rPr lang="en-US" altLang="en-US" sz="1800" b="1" i="0" dirty="0">
                <a:solidFill>
                  <a:schemeClr val="bg1"/>
                </a:solidFill>
                <a:latin typeface="Arial" panose="020B0604020202020204" pitchFamily="34" charset="0"/>
                <a:cs typeface="Arial" panose="020B0604020202020204" pitchFamily="34" charset="0"/>
              </a:rPr>
              <a:t> dan </a:t>
            </a:r>
            <a:r>
              <a:rPr lang="en-US" altLang="en-US" sz="1800" b="1" i="0" dirty="0" err="1">
                <a:solidFill>
                  <a:schemeClr val="bg1"/>
                </a:solidFill>
                <a:latin typeface="Arial" panose="020B0604020202020204" pitchFamily="34" charset="0"/>
                <a:cs typeface="Arial" panose="020B0604020202020204" pitchFamily="34" charset="0"/>
              </a:rPr>
              <a:t>inter</a:t>
            </a:r>
            <a:r>
              <a:rPr lang="en-US" altLang="en-US" sz="1800" b="1" i="0" dirty="0" err="1">
                <a:solidFill>
                  <a:schemeClr val="tx1"/>
                </a:solidFill>
                <a:latin typeface="Arial" panose="020B0604020202020204" pitchFamily="34" charset="0"/>
                <a:cs typeface="Arial" panose="020B0604020202020204" pitchFamily="34" charset="0"/>
              </a:rPr>
              <a:t>vensi</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sensitif</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seperti</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perbaika</a:t>
            </a:r>
            <a:r>
              <a:rPr lang="en-US" altLang="en-US" sz="1800" b="1" i="0" dirty="0" err="1">
                <a:solidFill>
                  <a:schemeClr val="tx1"/>
                </a:solidFill>
                <a:latin typeface="Arial" panose="020B0604020202020204" pitchFamily="34" charset="0"/>
                <a:cs typeface="Arial" panose="020B0604020202020204" pitchFamily="34" charset="0"/>
              </a:rPr>
              <a:t>n</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sanitasi</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serta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edukasi</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kesehatan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sebagaimana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a:solidFill>
                  <a:schemeClr val="tx1"/>
                </a:solidFill>
                <a:latin typeface="Arial" panose="020B0604020202020204" pitchFamily="34" charset="0"/>
                <a:cs typeface="Arial" panose="020B0604020202020204" pitchFamily="34" charset="0"/>
              </a:rPr>
              <a:t>yang </a:t>
            </a:r>
            <a:r>
              <a:rPr lang="en-US" altLang="en-US" sz="1800" b="1" i="0" dirty="0" err="1">
                <a:solidFill>
                  <a:schemeClr val="bg1"/>
                </a:solidFill>
                <a:latin typeface="Arial" panose="020B0604020202020204" pitchFamily="34" charset="0"/>
                <a:cs typeface="Arial" panose="020B0604020202020204" pitchFamily="34" charset="0"/>
              </a:rPr>
              <a:t>dirangkum</a:t>
            </a:r>
            <a:r>
              <a:rPr lang="en-US" altLang="en-US" sz="1800" b="1" i="0" dirty="0">
                <a:solidFill>
                  <a:schemeClr val="bg1"/>
                </a:solidFill>
                <a:latin typeface="Arial" panose="020B0604020202020204" pitchFamily="34" charset="0"/>
                <a:cs typeface="Arial" panose="020B0604020202020204" pitchFamily="34" charset="0"/>
              </a:rPr>
              <a:t> oleh </a:t>
            </a:r>
            <a:r>
              <a:rPr lang="en-US" altLang="en-US" sz="1800" b="1" i="0" dirty="0" err="1">
                <a:solidFill>
                  <a:schemeClr val="bg1"/>
                </a:solidFill>
                <a:latin typeface="Arial" panose="020B0604020202020204" pitchFamily="34" charset="0"/>
                <a:cs typeface="Arial" panose="020B0604020202020204" pitchFamily="34" charset="0"/>
              </a:rPr>
              <a:t>Kemenk</a:t>
            </a:r>
            <a:r>
              <a:rPr lang="en-US" altLang="en-US" sz="1800" b="1" i="0" dirty="0" err="1">
                <a:solidFill>
                  <a:schemeClr val="tx1"/>
                </a:solidFill>
                <a:latin typeface="Arial" panose="020B0604020202020204" pitchFamily="34" charset="0"/>
                <a:cs typeface="Arial" panose="020B0604020202020204" pitchFamily="34" charset="0"/>
              </a:rPr>
              <a:t>es</a:t>
            </a:r>
            <a:r>
              <a:rPr lang="en-US" altLang="en-US" sz="1800" b="1" i="0" dirty="0">
                <a:solidFill>
                  <a:schemeClr val="tx1"/>
                </a:solidFill>
                <a:latin typeface="Arial" panose="020B0604020202020204" pitchFamily="34" charset="0"/>
                <a:cs typeface="Arial" panose="020B0604020202020204" pitchFamily="34" charset="0"/>
              </a:rPr>
              <a:t> dan</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a:solidFill>
                  <a:schemeClr val="bg1"/>
                </a:solidFill>
                <a:latin typeface="Arial" panose="020B0604020202020204" pitchFamily="34" charset="0"/>
                <a:cs typeface="Arial" panose="020B0604020202020204" pitchFamily="34" charset="0"/>
              </a:rPr>
              <a:t>BKKBN. Data </a:t>
            </a:r>
            <a:r>
              <a:rPr lang="en-US" altLang="en-US" sz="1800" b="1" i="0" dirty="0" err="1">
                <a:solidFill>
                  <a:schemeClr val="bg1"/>
                </a:solidFill>
                <a:latin typeface="Arial" panose="020B0604020202020204" pitchFamily="34" charset="0"/>
                <a:cs typeface="Arial" panose="020B0604020202020204" pitchFamily="34" charset="0"/>
              </a:rPr>
              <a:t>Survei</a:t>
            </a:r>
            <a:r>
              <a:rPr lang="en-US" altLang="en-US" sz="1800" b="1" i="0" dirty="0">
                <a:solidFill>
                  <a:schemeClr val="bg1"/>
                </a:solidFill>
                <a:latin typeface="Arial" panose="020B0604020202020204" pitchFamily="34" charset="0"/>
                <a:cs typeface="Arial" panose="020B0604020202020204" pitchFamily="34" charset="0"/>
              </a:rPr>
              <a:t> Stat</a:t>
            </a:r>
            <a:r>
              <a:rPr lang="en-US" altLang="en-US" sz="1800" b="1" i="0" dirty="0">
                <a:solidFill>
                  <a:schemeClr val="tx1"/>
                </a:solidFill>
                <a:latin typeface="Arial" panose="020B0604020202020204" pitchFamily="34" charset="0"/>
                <a:cs typeface="Arial" panose="020B0604020202020204" pitchFamily="34" charset="0"/>
              </a:rPr>
              <a:t>us Gizi</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a:solidFill>
                  <a:schemeClr val="bg1"/>
                </a:solidFill>
                <a:latin typeface="Arial" panose="020B0604020202020204" pitchFamily="34" charset="0"/>
                <a:cs typeface="Arial" panose="020B0604020202020204" pitchFamily="34" charset="0"/>
              </a:rPr>
              <a:t>Indonesia (SSGI) 2024 </a:t>
            </a:r>
            <a:r>
              <a:rPr lang="en-US" altLang="en-US" sz="1800" b="1" i="0" dirty="0" err="1">
                <a:solidFill>
                  <a:schemeClr val="bg1"/>
                </a:solidFill>
                <a:latin typeface="Arial" panose="020B0604020202020204" pitchFamily="34" charset="0"/>
                <a:cs typeface="Arial" panose="020B0604020202020204" pitchFamily="34" charset="0"/>
              </a:rPr>
              <a:t>menunjukkan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penurun</a:t>
            </a:r>
            <a:r>
              <a:rPr lang="en-US" altLang="en-US" sz="1800" b="1" i="0" dirty="0" err="1">
                <a:solidFill>
                  <a:schemeClr val="tx1"/>
                </a:solidFill>
                <a:latin typeface="Arial" panose="020B0604020202020204" pitchFamily="34" charset="0"/>
                <a:cs typeface="Arial" panose="020B0604020202020204" pitchFamily="34" charset="0"/>
              </a:rPr>
              <a:t>an</a:t>
            </a:r>
            <a:r>
              <a:rPr lang="en-US" altLang="en-US" sz="1800" b="1" i="0" dirty="0">
                <a:solidFill>
                  <a:schemeClr val="tx1"/>
                </a:solidFill>
                <a:latin typeface="Arial" panose="020B0604020202020204" pitchFamily="34" charset="0"/>
                <a:cs typeface="Arial" panose="020B0604020202020204" pitchFamily="34" charset="0"/>
              </a:rPr>
              <a:t> </a:t>
            </a:r>
            <a:r>
              <a:rPr lang="en-US" altLang="en-US" sz="1800" b="1" i="0" dirty="0" err="1">
                <a:solidFill>
                  <a:schemeClr val="tx1"/>
                </a:solidFill>
                <a:latin typeface="Arial" panose="020B0604020202020204" pitchFamily="34" charset="0"/>
                <a:cs typeface="Arial" panose="020B0604020202020204" pitchFamily="34" charset="0"/>
              </a:rPr>
              <a:t>angka</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a:solidFill>
                  <a:schemeClr val="bg1"/>
                </a:solidFill>
                <a:latin typeface="Arial" panose="020B0604020202020204" pitchFamily="34" charset="0"/>
                <a:cs typeface="Arial" panose="020B0604020202020204" pitchFamily="34" charset="0"/>
              </a:rPr>
              <a:t>stunting </a:t>
            </a:r>
            <a:r>
              <a:rPr lang="en-US" altLang="en-US" sz="1800" b="1" i="0" dirty="0" err="1">
                <a:solidFill>
                  <a:schemeClr val="bg1"/>
                </a:solidFill>
                <a:latin typeface="Arial" panose="020B0604020202020204" pitchFamily="34" charset="0"/>
                <a:cs typeface="Arial" panose="020B0604020202020204" pitchFamily="34" charset="0"/>
              </a:rPr>
              <a:t>nasional</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me</a:t>
            </a:r>
            <a:r>
              <a:rPr lang="en-US" altLang="en-US" sz="1800" b="1" i="0" dirty="0" err="1">
                <a:solidFill>
                  <a:schemeClr val="tx1"/>
                </a:solidFill>
                <a:latin typeface="Arial" panose="020B0604020202020204" pitchFamily="34" charset="0"/>
                <a:cs typeface="Arial" panose="020B0604020202020204" pitchFamily="34" charset="0"/>
              </a:rPr>
              <a:t>njadi</a:t>
            </a:r>
            <a:r>
              <a:rPr lang="en-US" altLang="en-US" sz="1800" b="1" i="0" dirty="0">
                <a:solidFill>
                  <a:schemeClr val="tx1"/>
                </a:solidFill>
                <a:latin typeface="Arial" panose="020B0604020202020204" pitchFamily="34" charset="0"/>
                <a:cs typeface="Arial" panose="020B0604020202020204" pitchFamily="34" charset="0"/>
              </a:rPr>
              <a:t> 19,8%,</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angka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ini</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berada</a:t>
            </a:r>
            <a:r>
              <a:rPr lang="en-US" altLang="en-US" sz="1800" b="1" i="0" dirty="0">
                <a:solidFill>
                  <a:schemeClr val="bg1"/>
                </a:solidFill>
                <a:latin typeface="Arial" panose="020B0604020202020204" pitchFamily="34" charset="0"/>
                <a:cs typeface="Arial" panose="020B0604020202020204" pitchFamily="34" charset="0"/>
              </a:rPr>
              <a:t> di </a:t>
            </a:r>
            <a:r>
              <a:rPr lang="en-US" altLang="en-US" sz="1800" b="1" i="0" dirty="0" err="1">
                <a:solidFill>
                  <a:schemeClr val="bg1"/>
                </a:solidFill>
                <a:latin typeface="Arial" panose="020B0604020202020204" pitchFamily="34" charset="0"/>
                <a:cs typeface="Arial" panose="020B0604020202020204" pitchFamily="34" charset="0"/>
              </a:rPr>
              <a:t>at</a:t>
            </a:r>
            <a:r>
              <a:rPr lang="en-US" altLang="en-US" sz="1800" b="1" i="0" dirty="0" err="1">
                <a:solidFill>
                  <a:schemeClr val="tx1"/>
                </a:solidFill>
                <a:latin typeface="Arial" panose="020B0604020202020204" pitchFamily="34" charset="0"/>
                <a:cs typeface="Arial" panose="020B0604020202020204" pitchFamily="34" charset="0"/>
              </a:rPr>
              <a:t>as</a:t>
            </a:r>
            <a:r>
              <a:rPr lang="en-US" altLang="en-US" sz="1800" b="1" i="0" dirty="0">
                <a:solidFill>
                  <a:schemeClr val="tx1"/>
                </a:solidFill>
                <a:latin typeface="Arial" panose="020B0604020202020204" pitchFamily="34" charset="0"/>
                <a:cs typeface="Arial" panose="020B0604020202020204" pitchFamily="34" charset="0"/>
              </a:rPr>
              <a:t> target</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awal</a:t>
            </a:r>
            <a:r>
              <a:rPr lang="en-US" altLang="en-US" sz="1800" b="1" i="0" dirty="0">
                <a:solidFill>
                  <a:schemeClr val="bg1"/>
                </a:solidFill>
                <a:latin typeface="Arial" panose="020B0604020202020204" pitchFamily="34" charset="0"/>
                <a:cs typeface="Arial" panose="020B0604020202020204" pitchFamily="34" charset="0"/>
              </a:rPr>
              <a:t> 14% </a:t>
            </a:r>
            <a:r>
              <a:rPr lang="en-US" altLang="en-US" sz="1800" b="1" i="0" dirty="0" err="1">
                <a:solidFill>
                  <a:schemeClr val="bg1"/>
                </a:solidFill>
                <a:latin typeface="Arial" panose="020B0604020202020204" pitchFamily="34" charset="0"/>
                <a:cs typeface="Arial" panose="020B0604020202020204" pitchFamily="34" charset="0"/>
              </a:rPr>
              <a:t>untuk</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tahu</a:t>
            </a:r>
            <a:r>
              <a:rPr lang="en-US" altLang="en-US" sz="1800" b="1" i="0" dirty="0" err="1">
                <a:solidFill>
                  <a:schemeClr val="tx1"/>
                </a:solidFill>
                <a:latin typeface="Arial" panose="020B0604020202020204" pitchFamily="34" charset="0"/>
                <a:cs typeface="Arial" panose="020B0604020202020204" pitchFamily="34" charset="0"/>
              </a:rPr>
              <a:t>n</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a:solidFill>
                  <a:schemeClr val="tx1"/>
                </a:solidFill>
                <a:latin typeface="Arial" panose="020B0604020202020204" pitchFamily="34" charset="0"/>
                <a:cs typeface="Arial" panose="020B0604020202020204" pitchFamily="34" charset="0"/>
              </a:rPr>
              <a:t>2024,</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sehingga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upaya</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lebih</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tx1"/>
                </a:solidFill>
                <a:latin typeface="Arial" panose="020B0604020202020204" pitchFamily="34" charset="0"/>
                <a:cs typeface="Arial" panose="020B0604020202020204" pitchFamily="34" charset="0"/>
              </a:rPr>
              <a:t>keras</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diperlukan</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untuk</a:t>
            </a:r>
            <a:r>
              <a:rPr lang="en-US" altLang="en-US" sz="1800" b="1" i="0" dirty="0">
                <a:solidFill>
                  <a:schemeClr val="bg1"/>
                </a:solidFill>
                <a:latin typeface="Arial" panose="020B0604020202020204" pitchFamily="34" charset="0"/>
                <a:cs typeface="Arial" panose="020B0604020202020204" pitchFamily="34" charset="0"/>
              </a:rPr>
              <a:t> </a:t>
            </a:r>
            <a:r>
              <a:rPr lang="en-US" altLang="en-US" sz="1800" b="1" i="0" dirty="0" err="1">
                <a:solidFill>
                  <a:schemeClr val="bg1"/>
                </a:solidFill>
                <a:latin typeface="Arial" panose="020B0604020202020204" pitchFamily="34" charset="0"/>
                <a:cs typeface="Arial" panose="020B0604020202020204" pitchFamily="34" charset="0"/>
              </a:rPr>
              <a:t>m</a:t>
            </a:r>
            <a:r>
              <a:rPr lang="en-US" altLang="en-US" sz="1800" b="1" i="0" dirty="0" err="1">
                <a:solidFill>
                  <a:schemeClr val="tx1"/>
                </a:solidFill>
                <a:latin typeface="Arial" panose="020B0604020202020204" pitchFamily="34" charset="0"/>
                <a:cs typeface="Arial" panose="020B0604020202020204" pitchFamily="34" charset="0"/>
              </a:rPr>
              <a:t>encapai</a:t>
            </a:r>
            <a:r>
              <a:rPr lang="en-US" altLang="en-US" sz="1800" b="1" i="0" dirty="0">
                <a:solidFill>
                  <a:srgbClr val="92D050"/>
                </a:solidFill>
                <a:latin typeface="Arial" panose="020B0604020202020204" pitchFamily="34" charset="0"/>
                <a:cs typeface="Arial" panose="020B0604020202020204" pitchFamily="34" charset="0"/>
              </a:rPr>
              <a:t> </a:t>
            </a:r>
            <a:r>
              <a:rPr lang="en-US" altLang="en-US" sz="1800" b="1" i="0" dirty="0">
                <a:solidFill>
                  <a:schemeClr val="bg1"/>
                </a:solidFill>
                <a:latin typeface="Arial" panose="020B0604020202020204" pitchFamily="34" charset="0"/>
                <a:cs typeface="Arial" panose="020B0604020202020204" pitchFamily="34" charset="0"/>
              </a:rPr>
              <a:t>target </a:t>
            </a:r>
            <a:r>
              <a:rPr lang="en-US" altLang="en-US" sz="1800" b="1" i="0" dirty="0" err="1">
                <a:solidFill>
                  <a:schemeClr val="bg1"/>
                </a:solidFill>
                <a:latin typeface="Arial" panose="020B0604020202020204" pitchFamily="34" charset="0"/>
                <a:cs typeface="Arial" panose="020B0604020202020204" pitchFamily="34" charset="0"/>
              </a:rPr>
              <a:t>tahun</a:t>
            </a:r>
            <a:r>
              <a:rPr lang="en-US" altLang="en-US" sz="1800" b="1" i="0" dirty="0">
                <a:solidFill>
                  <a:schemeClr val="bg1"/>
                </a:solidFill>
                <a:latin typeface="Arial" panose="020B0604020202020204" pitchFamily="34" charset="0"/>
                <a:cs typeface="Arial" panose="020B0604020202020204" pitchFamily="34" charset="0"/>
              </a:rPr>
              <a:t> 2025</a:t>
            </a:r>
            <a:r>
              <a:rPr lang="en-US" altLang="en-US" sz="1800" dirty="0">
                <a:solidFill>
                  <a:schemeClr val="bg1"/>
                </a:solidFill>
                <a:latin typeface="Arial" panose="020B0604020202020204" pitchFamily="34" charset="0"/>
                <a:cs typeface="Arial" panose="020B0604020202020204" pitchFamily="34" charset="0"/>
              </a:rPr>
              <a:t>. </a:t>
            </a:r>
          </a:p>
        </p:txBody>
      </p:sp>
      <p:sp>
        <p:nvSpPr>
          <p:cNvPr id="4" name="Picture Placeholder 3"/>
          <p:cNvSpPr>
            <a:spLocks noGrp="1"/>
          </p:cNvSpPr>
          <p:nvPr>
            <p:ph type="pic" sz="quarter" idx="13"/>
          </p:nvPr>
        </p:nvSpPr>
        <p:spPr/>
        <p:txBody>
          <a:bodyPr/>
          <a:lstStyle/>
          <a:p>
            <a:endParaRPr lang="en-ID"/>
          </a:p>
        </p:txBody>
      </p:sp>
      <p:pic>
        <p:nvPicPr>
          <p:cNvPr id="6" name="Picture 5"/>
          <p:cNvPicPr/>
          <p:nvPr/>
        </p:nvPicPr>
        <p:blipFill>
          <a:blip r:embed="rId2"/>
          <a:stretch>
            <a:fillRect/>
          </a:stretch>
        </p:blipFill>
        <p:spPr>
          <a:xfrm>
            <a:off x="9548495" y="0"/>
            <a:ext cx="2652395" cy="6854190"/>
          </a:xfrm>
          <a:prstGeom prst="rect">
            <a:avLst/>
          </a:prstGeom>
        </p:spPr>
      </p:pic>
      <p:pic>
        <p:nvPicPr>
          <p:cNvPr id="13" name="Content Placeholder 12"/>
          <p:cNvPicPr>
            <a:picLocks noGrp="1" noChangeAspect="1"/>
          </p:cNvPicPr>
          <p:nvPr>
            <p:ph idx="1"/>
          </p:nvPr>
        </p:nvPicPr>
        <p:blipFill>
          <a:blip r:embed="rId3"/>
          <a:stretch>
            <a:fillRect/>
          </a:stretch>
        </p:blipFill>
        <p:spPr>
          <a:xfrm>
            <a:off x="4841240" y="3810"/>
            <a:ext cx="4721225" cy="68637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4DBAA-4CF2-8CE3-361E-7090311E643F}"/>
              </a:ext>
            </a:extLst>
          </p:cNvPr>
          <p:cNvSpPr txBox="1"/>
          <p:nvPr/>
        </p:nvSpPr>
        <p:spPr>
          <a:xfrm>
            <a:off x="619436" y="280219"/>
            <a:ext cx="11341506" cy="5909310"/>
          </a:xfrm>
          <a:prstGeom prst="rect">
            <a:avLst/>
          </a:prstGeom>
          <a:noFill/>
        </p:spPr>
        <p:txBody>
          <a:bodyPr wrap="square">
            <a:spAutoFit/>
          </a:bodyPr>
          <a:lstStyle/>
          <a:p>
            <a:pPr algn="ctr"/>
            <a:r>
              <a:rPr lang="en-ID" sz="1400" dirty="0" err="1">
                <a:latin typeface="Arial" panose="020B0604020202020204" pitchFamily="34" charset="0"/>
                <a:cs typeface="Arial" panose="020B0604020202020204" pitchFamily="34" charset="0"/>
              </a:rPr>
              <a:t>Dampak</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bagi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generasi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bangsa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meliputi</a:t>
            </a:r>
            <a:r>
              <a:rPr lang="en-ID" sz="1400"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penurunan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kualitas</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sumber</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daya</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manusia</a:t>
            </a:r>
            <a:r>
              <a:rPr lang="en-ID" sz="1400" b="1" i="1" dirty="0">
                <a:latin typeface="Arial" panose="020B0604020202020204" pitchFamily="34" charset="0"/>
                <a:cs typeface="Arial" panose="020B0604020202020204" pitchFamily="34" charset="0"/>
              </a:rPr>
              <a:t> (SDM) </a:t>
            </a:r>
            <a:r>
              <a:rPr lang="en-ID" sz="1400" b="1" i="1" dirty="0" err="1">
                <a:latin typeface="Arial" panose="020B0604020202020204" pitchFamily="34" charset="0"/>
                <a:cs typeface="Arial" panose="020B0604020202020204" pitchFamily="34" charset="0"/>
              </a:rPr>
              <a:t>akibat</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gangguan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pertumbuhan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fisik</a:t>
            </a:r>
            <a:r>
              <a:rPr lang="en-ID" sz="1400" b="1" i="1" dirty="0">
                <a:latin typeface="Arial" panose="020B0604020202020204" pitchFamily="34" charset="0"/>
                <a:cs typeface="Arial" panose="020B0604020202020204" pitchFamily="34" charset="0"/>
              </a:rPr>
              <a:t> dan </a:t>
            </a:r>
            <a:r>
              <a:rPr lang="en-ID" sz="1400" b="1" i="1" dirty="0" err="1">
                <a:latin typeface="Arial" panose="020B0604020202020204" pitchFamily="34" charset="0"/>
                <a:cs typeface="Arial" panose="020B0604020202020204" pitchFamily="34" charset="0"/>
              </a:rPr>
              <a:t>kognitif</a:t>
            </a:r>
            <a:r>
              <a:rPr lang="en-ID" sz="1400"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peningkatan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risiko</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penyakit</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kronis</a:t>
            </a:r>
            <a:r>
              <a:rPr lang="en-ID" sz="1400" b="1" i="1" dirty="0">
                <a:latin typeface="Arial" panose="020B0604020202020204" pitchFamily="34" charset="0"/>
                <a:cs typeface="Arial" panose="020B0604020202020204" pitchFamily="34" charset="0"/>
              </a:rPr>
              <a:t> di masa </a:t>
            </a:r>
            <a:r>
              <a:rPr lang="en-ID" sz="1400" b="1" i="1" dirty="0" err="1">
                <a:latin typeface="Arial" panose="020B0604020202020204" pitchFamily="34" charset="0"/>
                <a:cs typeface="Arial" panose="020B0604020202020204" pitchFamily="34" charset="0"/>
              </a:rPr>
              <a:t>dewasa</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serta</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kerugian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ekonomi</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nasional</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karena</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hilangnya</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potensi</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produktivitas</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generasi</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muda</a:t>
            </a:r>
            <a:r>
              <a:rPr lang="en-ID" sz="1400" dirty="0">
                <a:latin typeface="Arial" panose="020B0604020202020204" pitchFamily="34" charset="0"/>
                <a:cs typeface="Arial" panose="020B0604020202020204" pitchFamily="34" charset="0"/>
              </a:rPr>
              <a:t>. Anak stunting </a:t>
            </a:r>
            <a:r>
              <a:rPr lang="en-ID" sz="1400" dirty="0" err="1">
                <a:latin typeface="Arial" panose="020B0604020202020204" pitchFamily="34" charset="0"/>
                <a:cs typeface="Arial" panose="020B0604020202020204" pitchFamily="34" charset="0"/>
              </a:rPr>
              <a:t>akan</a:t>
            </a:r>
            <a:r>
              <a:rPr lang="en-ID" sz="1400"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mengalami</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kesulitan</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belajar</a:t>
            </a:r>
            <a:r>
              <a:rPr lang="en-ID" sz="1400"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penurunan</a:t>
            </a:r>
            <a:r>
              <a:rPr lang="en-ID" sz="1400" b="1" i="1" dirty="0">
                <a:latin typeface="Arial" panose="020B0604020202020204" pitchFamily="34" charset="0"/>
                <a:cs typeface="Arial" panose="020B0604020202020204" pitchFamily="34" charset="0"/>
              </a:rPr>
              <a:t> IQ</a:t>
            </a:r>
            <a:r>
              <a:rPr lang="en-ID" sz="1400" dirty="0">
                <a:latin typeface="Arial" panose="020B0604020202020204" pitchFamily="34" charset="0"/>
                <a:cs typeface="Arial" panose="020B0604020202020204" pitchFamily="34" charset="0"/>
              </a:rPr>
              <a:t>, dan </a:t>
            </a:r>
            <a:r>
              <a:rPr lang="en-ID" sz="1400" b="1" i="1" dirty="0" err="1">
                <a:latin typeface="Arial" panose="020B0604020202020204" pitchFamily="34" charset="0"/>
                <a:cs typeface="Arial" panose="020B0604020202020204" pitchFamily="34" charset="0"/>
              </a:rPr>
              <a:t>risiko</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lebih</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tinggi</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penyakit</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tidak</a:t>
            </a:r>
            <a:r>
              <a:rPr lang="en-ID" sz="1400" b="1" i="1" dirty="0">
                <a:latin typeface="Arial" panose="020B0604020202020204" pitchFamily="34" charset="0"/>
                <a:cs typeface="Arial" panose="020B0604020202020204" pitchFamily="34" charset="0"/>
              </a:rPr>
              <a:t> </a:t>
            </a:r>
            <a:r>
              <a:rPr lang="en-ID" sz="1400" b="1" i="1" dirty="0" err="1">
                <a:latin typeface="Arial" panose="020B0604020202020204" pitchFamily="34" charset="0"/>
                <a:cs typeface="Arial" panose="020B0604020202020204" pitchFamily="34" charset="0"/>
              </a:rPr>
              <a:t>menular</a:t>
            </a:r>
            <a:r>
              <a:rPr lang="en-ID" sz="1400" dirty="0">
                <a:latin typeface="Arial" panose="020B0604020202020204" pitchFamily="34" charset="0"/>
                <a:cs typeface="Arial" panose="020B0604020202020204" pitchFamily="34" charset="0"/>
              </a:rPr>
              <a:t>, yang pada </a:t>
            </a:r>
            <a:r>
              <a:rPr lang="en-ID" sz="1400" dirty="0" err="1">
                <a:latin typeface="Arial" panose="020B0604020202020204" pitchFamily="34" charset="0"/>
                <a:cs typeface="Arial" panose="020B0604020202020204" pitchFamily="34" charset="0"/>
              </a:rPr>
              <a:t>akhirnya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menghambat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kemajuan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bangsa</a:t>
            </a:r>
            <a:r>
              <a:rPr lang="en-ID" sz="1400" dirty="0">
                <a:latin typeface="Arial" panose="020B0604020202020204" pitchFamily="34" charset="0"/>
                <a:cs typeface="Arial" panose="020B0604020202020204" pitchFamily="34" charset="0"/>
              </a:rPr>
              <a:t>. </a:t>
            </a:r>
          </a:p>
          <a:p>
            <a:pPr algn="ctr"/>
            <a:endParaRPr lang="en-ID" sz="1400" dirty="0">
              <a:latin typeface="Arial" panose="020B0604020202020204" pitchFamily="34" charset="0"/>
              <a:cs typeface="Arial" panose="020B0604020202020204" pitchFamily="34" charset="0"/>
            </a:endParaRPr>
          </a:p>
          <a:p>
            <a:r>
              <a:rPr lang="en-ID" sz="1400" dirty="0" err="1">
                <a:latin typeface="Arial" panose="020B0604020202020204" pitchFamily="34" charset="0"/>
                <a:cs typeface="Arial" panose="020B0604020202020204" pitchFamily="34" charset="0"/>
              </a:rPr>
              <a:t>Beberapa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dampak</a:t>
            </a:r>
            <a:r>
              <a:rPr lang="en-ID" sz="1400" dirty="0">
                <a:latin typeface="Arial" panose="020B0604020202020204" pitchFamily="34" charset="0"/>
                <a:cs typeface="Arial" panose="020B0604020202020204" pitchFamily="34" charset="0"/>
              </a:rPr>
              <a:t> yang </a:t>
            </a:r>
            <a:r>
              <a:rPr lang="en-ID" sz="1400" dirty="0" err="1">
                <a:latin typeface="Arial" panose="020B0604020202020204" pitchFamily="34" charset="0"/>
                <a:cs typeface="Arial" panose="020B0604020202020204" pitchFamily="34" charset="0"/>
              </a:rPr>
              <a:t>ditimbulkan</a:t>
            </a:r>
            <a:r>
              <a:rPr lang="en-ID" sz="1400" dirty="0">
                <a:latin typeface="Arial" panose="020B0604020202020204" pitchFamily="34" charset="0"/>
                <a:cs typeface="Arial" panose="020B0604020202020204" pitchFamily="34" charset="0"/>
              </a:rPr>
              <a:t> Adalah :</a:t>
            </a:r>
          </a:p>
          <a:p>
            <a:pPr marL="342900" indent="-342900">
              <a:buFont typeface="+mj-lt"/>
              <a:buAutoNum type="arabicPeriod"/>
            </a:pPr>
            <a:r>
              <a:rPr lang="en-ID" sz="1400" b="1" dirty="0" err="1">
                <a:latin typeface="Arial" panose="020B0604020202020204" pitchFamily="34" charset="0"/>
                <a:cs typeface="Arial" panose="020B0604020202020204" pitchFamily="34" charset="0"/>
              </a:rPr>
              <a:t>Dampak</a:t>
            </a:r>
            <a:r>
              <a:rPr lang="en-ID" sz="1400" b="1" dirty="0">
                <a:latin typeface="Arial" panose="020B0604020202020204" pitchFamily="34" charset="0"/>
                <a:cs typeface="Arial" panose="020B0604020202020204" pitchFamily="34" charset="0"/>
              </a:rPr>
              <a:t> </a:t>
            </a:r>
            <a:r>
              <a:rPr lang="en-ID" sz="1400" b="1" dirty="0" err="1">
                <a:latin typeface="Arial" panose="020B0604020202020204" pitchFamily="34" charset="0"/>
                <a:cs typeface="Arial" panose="020B0604020202020204" pitchFamily="34" charset="0"/>
              </a:rPr>
              <a:t>Jangka</a:t>
            </a:r>
            <a:r>
              <a:rPr lang="en-ID" sz="1400" b="1" dirty="0">
                <a:latin typeface="Arial" panose="020B0604020202020204" pitchFamily="34" charset="0"/>
                <a:cs typeface="Arial" panose="020B0604020202020204" pitchFamily="34" charset="0"/>
              </a:rPr>
              <a:t> Panjang pada </a:t>
            </a:r>
            <a:r>
              <a:rPr lang="en-ID" sz="1400" b="1" dirty="0" err="1">
                <a:latin typeface="Arial" panose="020B0604020202020204" pitchFamily="34" charset="0"/>
                <a:cs typeface="Arial" panose="020B0604020202020204" pitchFamily="34" charset="0"/>
              </a:rPr>
              <a:t>Individu</a:t>
            </a:r>
            <a:r>
              <a:rPr lang="en-ID" sz="1400" b="1" dirty="0">
                <a:latin typeface="Arial" panose="020B0604020202020204" pitchFamily="34" charset="0"/>
                <a:cs typeface="Arial" panose="020B0604020202020204" pitchFamily="34" charset="0"/>
              </a:rPr>
              <a:t> </a:t>
            </a:r>
            <a:r>
              <a:rPr lang="en-ID" sz="1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Perkembangan</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Kognitif</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Terganggu</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dapat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menurunkan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fungsi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kognitif</a:t>
            </a:r>
            <a:r>
              <a:rPr lang="en-ID" sz="1400" dirty="0">
                <a:latin typeface="Arial" panose="020B0604020202020204" pitchFamily="34" charset="0"/>
                <a:cs typeface="Arial" panose="020B0604020202020204" pitchFamily="34" charset="0"/>
              </a:rPr>
              <a:t> dan IQ, </a:t>
            </a:r>
            <a:r>
              <a:rPr lang="en-ID" sz="1400" dirty="0" err="1">
                <a:latin typeface="Arial" panose="020B0604020202020204" pitchFamily="34" charset="0"/>
                <a:cs typeface="Arial" panose="020B0604020202020204" pitchFamily="34" charset="0"/>
              </a:rPr>
              <a:t>menyebabkan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kesulitan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dalam</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belajar</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prestasi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akademik</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serta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memengaruhi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kemampuan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berpikir</a:t>
            </a:r>
            <a:r>
              <a:rPr lang="en-ID" sz="1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Risiko</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Penyakit</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Kronis</a:t>
            </a:r>
            <a:r>
              <a:rPr lang="en-ID" sz="1400" dirty="0">
                <a:latin typeface="Arial" panose="020B0604020202020204" pitchFamily="34" charset="0"/>
                <a:cs typeface="Arial" panose="020B0604020202020204" pitchFamily="34" charset="0"/>
              </a:rPr>
              <a:t>: Anak yang </a:t>
            </a:r>
            <a:r>
              <a:rPr lang="en-ID" sz="1400" dirty="0" err="1">
                <a:latin typeface="Arial" panose="020B0604020202020204" pitchFamily="34" charset="0"/>
                <a:cs typeface="Arial" panose="020B0604020202020204" pitchFamily="34" charset="0"/>
              </a:rPr>
              <a:t>mengalami</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lebih</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rentan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terkena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penyakit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tidak</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menular</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seperti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obesitas</a:t>
            </a:r>
            <a:r>
              <a:rPr lang="en-ID" sz="1400" dirty="0">
                <a:latin typeface="Arial" panose="020B0604020202020204" pitchFamily="34" charset="0"/>
                <a:cs typeface="Arial" panose="020B0604020202020204" pitchFamily="34" charset="0"/>
              </a:rPr>
              <a:t>, diabetes, dan </a:t>
            </a:r>
            <a:r>
              <a:rPr lang="en-ID" sz="1400" dirty="0" err="1">
                <a:latin typeface="Arial" panose="020B0604020202020204" pitchFamily="34" charset="0"/>
                <a:cs typeface="Arial" panose="020B0604020202020204" pitchFamily="34" charset="0"/>
              </a:rPr>
              <a:t>penyakit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jantung</a:t>
            </a:r>
            <a:r>
              <a:rPr lang="en-ID" sz="1400" dirty="0">
                <a:latin typeface="Arial" panose="020B0604020202020204" pitchFamily="34" charset="0"/>
                <a:cs typeface="Arial" panose="020B0604020202020204" pitchFamily="34" charset="0"/>
              </a:rPr>
              <a:t> di </a:t>
            </a:r>
            <a:r>
              <a:rPr lang="en-ID" sz="1400" dirty="0" err="1">
                <a:latin typeface="Arial" panose="020B0604020202020204" pitchFamily="34" charset="0"/>
                <a:cs typeface="Arial" panose="020B0604020202020204" pitchFamily="34" charset="0"/>
              </a:rPr>
              <a:t>usia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dewasa</a:t>
            </a:r>
            <a:r>
              <a:rPr lang="en-ID" sz="1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Gangguan</a:t>
            </a:r>
            <a:r>
              <a:rPr lang="en-ID" sz="1400" i="1" dirty="0">
                <a:latin typeface="Arial" panose="020B0604020202020204" pitchFamily="34" charset="0"/>
                <a:cs typeface="Arial" panose="020B0604020202020204" pitchFamily="34" charset="0"/>
              </a:rPr>
              <a:t> Motorik dan Kesehatan Mental</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Pertumbuhan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fisik</a:t>
            </a:r>
            <a:r>
              <a:rPr lang="en-ID" sz="1400" dirty="0">
                <a:latin typeface="Arial" panose="020B0604020202020204" pitchFamily="34" charset="0"/>
                <a:cs typeface="Arial" panose="020B0604020202020204" pitchFamily="34" charset="0"/>
              </a:rPr>
              <a:t> yang </a:t>
            </a:r>
            <a:r>
              <a:rPr lang="en-ID" sz="1400" dirty="0" err="1">
                <a:latin typeface="Arial" panose="020B0604020202020204" pitchFamily="34" charset="0"/>
                <a:cs typeface="Arial" panose="020B0604020202020204" pitchFamily="34" charset="0"/>
              </a:rPr>
              <a:t>terhambat</a:t>
            </a:r>
            <a:r>
              <a:rPr lang="en-ID" sz="1400" dirty="0">
                <a:latin typeface="Arial" panose="020B0604020202020204" pitchFamily="34" charset="0"/>
                <a:cs typeface="Arial" panose="020B0604020202020204" pitchFamily="34" charset="0"/>
              </a:rPr>
              <a:t> juga </a:t>
            </a:r>
            <a:r>
              <a:rPr lang="en-ID" sz="1400" dirty="0" err="1">
                <a:latin typeface="Arial" panose="020B0604020202020204" pitchFamily="34" charset="0"/>
                <a:cs typeface="Arial" panose="020B0604020202020204" pitchFamily="34" charset="0"/>
              </a:rPr>
              <a:t>dapat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disertai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keterlambatan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perkembangan</a:t>
            </a:r>
            <a:r>
              <a:rPr lang="en-ID" sz="1400" dirty="0">
                <a:latin typeface="Arial" panose="020B0604020202020204" pitchFamily="34" charset="0"/>
                <a:cs typeface="Arial" panose="020B0604020202020204" pitchFamily="34" charset="0"/>
              </a:rPr>
              <a:t> motorik dan </a:t>
            </a:r>
            <a:r>
              <a:rPr lang="en-ID" sz="1400" dirty="0" err="1">
                <a:latin typeface="Arial" panose="020B0604020202020204" pitchFamily="34" charset="0"/>
                <a:cs typeface="Arial" panose="020B0604020202020204" pitchFamily="34" charset="0"/>
              </a:rPr>
              <a:t>potensi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gangguan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kesehatan</a:t>
            </a:r>
            <a:r>
              <a:rPr lang="en-ID" sz="1400" dirty="0">
                <a:latin typeface="Arial" panose="020B0604020202020204" pitchFamily="34" charset="0"/>
                <a:cs typeface="Arial" panose="020B0604020202020204" pitchFamily="34" charset="0"/>
              </a:rPr>
              <a:t> mental. </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Potensi</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Produktivitas</a:t>
            </a:r>
            <a:r>
              <a:rPr lang="en-ID" sz="1400" i="1" dirty="0">
                <a:latin typeface="Arial" panose="020B0604020202020204" pitchFamily="34" charset="0"/>
                <a:cs typeface="Arial" panose="020B0604020202020204" pitchFamily="34" charset="0"/>
              </a:rPr>
              <a:t> </a:t>
            </a:r>
            <a:r>
              <a:rPr lang="en-ID" sz="1400" i="1" dirty="0" err="1">
                <a:latin typeface="Arial" panose="020B0604020202020204" pitchFamily="34" charset="0"/>
                <a:cs typeface="Arial" panose="020B0604020202020204" pitchFamily="34" charset="0"/>
              </a:rPr>
              <a:t>Menurun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Penurunan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kemampuan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kognitif</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kesehatan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fisik</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berujung</a:t>
            </a:r>
            <a:r>
              <a:rPr lang="en-ID" sz="1400" dirty="0">
                <a:latin typeface="Arial" panose="020B0604020202020204" pitchFamily="34" charset="0"/>
                <a:cs typeface="Arial" panose="020B0604020202020204" pitchFamily="34" charset="0"/>
              </a:rPr>
              <a:t> pada </a:t>
            </a:r>
            <a:r>
              <a:rPr lang="en-ID" sz="1400" dirty="0" err="1">
                <a:latin typeface="Arial" panose="020B0604020202020204" pitchFamily="34" charset="0"/>
                <a:cs typeface="Arial" panose="020B0604020202020204" pitchFamily="34" charset="0"/>
              </a:rPr>
              <a:t>penurunan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produktivitas</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potensi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pendapatan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seumur</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hidup</a:t>
            </a:r>
            <a:r>
              <a:rPr lang="en-ID" sz="1400" dirty="0">
                <a:latin typeface="Arial" panose="020B0604020202020204" pitchFamily="34" charset="0"/>
                <a:cs typeface="Arial" panose="020B0604020202020204" pitchFamily="34" charset="0"/>
              </a:rPr>
              <a:t>. </a:t>
            </a:r>
          </a:p>
          <a:p>
            <a:endParaRPr lang="en-ID" sz="1400" dirty="0">
              <a:latin typeface="Arial" panose="020B0604020202020204" pitchFamily="34" charset="0"/>
              <a:cs typeface="Arial" panose="020B0604020202020204" pitchFamily="34" charset="0"/>
            </a:endParaRPr>
          </a:p>
          <a:p>
            <a:r>
              <a:rPr lang="en-ID" sz="1400" b="1" dirty="0">
                <a:latin typeface="Arial" panose="020B0604020202020204" pitchFamily="34" charset="0"/>
                <a:cs typeface="Arial" panose="020B0604020202020204" pitchFamily="34" charset="0"/>
              </a:rPr>
              <a:t>2.    </a:t>
            </a:r>
            <a:r>
              <a:rPr lang="en-ID" sz="1400" b="1" dirty="0" err="1">
                <a:latin typeface="Arial" panose="020B0604020202020204" pitchFamily="34" charset="0"/>
                <a:cs typeface="Arial" panose="020B0604020202020204" pitchFamily="34" charset="0"/>
              </a:rPr>
              <a:t>Dampak</a:t>
            </a:r>
            <a:r>
              <a:rPr lang="en-ID" sz="1400" b="1" dirty="0">
                <a:latin typeface="Arial" panose="020B0604020202020204" pitchFamily="34" charset="0"/>
                <a:cs typeface="Arial" panose="020B0604020202020204" pitchFamily="34" charset="0"/>
              </a:rPr>
              <a:t> pada </a:t>
            </a:r>
            <a:r>
              <a:rPr lang="en-ID" sz="1400" b="1" dirty="0" err="1">
                <a:latin typeface="Arial" panose="020B0604020202020204" pitchFamily="34" charset="0"/>
                <a:cs typeface="Arial" panose="020B0604020202020204" pitchFamily="34" charset="0"/>
              </a:rPr>
              <a:t>Perekonomian</a:t>
            </a:r>
            <a:r>
              <a:rPr lang="en-ID" sz="1400" b="1" dirty="0">
                <a:latin typeface="Arial" panose="020B0604020202020204" pitchFamily="34" charset="0"/>
                <a:cs typeface="Arial" panose="020B0604020202020204" pitchFamily="34" charset="0"/>
              </a:rPr>
              <a:t> Nasional </a:t>
            </a:r>
            <a:r>
              <a:rPr lang="en-ID" sz="1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Kerugian</a:t>
            </a:r>
            <a:r>
              <a:rPr lang="en-ID" sz="1400" i="1" dirty="0">
                <a:latin typeface="Arial" panose="020B0604020202020204" pitchFamily="34" charset="0"/>
                <a:cs typeface="Arial" panose="020B0604020202020204" pitchFamily="34" charset="0"/>
              </a:rPr>
              <a:t> Ekonomi</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menyebabkan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kerugian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ekonomi</a:t>
            </a:r>
            <a:r>
              <a:rPr lang="en-ID" sz="1400" dirty="0">
                <a:latin typeface="Arial" panose="020B0604020202020204" pitchFamily="34" charset="0"/>
                <a:cs typeface="Arial" panose="020B0604020202020204" pitchFamily="34" charset="0"/>
              </a:rPr>
              <a:t> yang </a:t>
            </a:r>
            <a:r>
              <a:rPr lang="en-ID" sz="1400" dirty="0" err="1">
                <a:latin typeface="Arial" panose="020B0604020202020204" pitchFamily="34" charset="0"/>
                <a:cs typeface="Arial" panose="020B0604020202020204" pitchFamily="34" charset="0"/>
              </a:rPr>
              <a:t>besar</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bagi</a:t>
            </a:r>
            <a:r>
              <a:rPr lang="en-ID" sz="1400" dirty="0">
                <a:latin typeface="Arial" panose="020B0604020202020204" pitchFamily="34" charset="0"/>
                <a:cs typeface="Arial" panose="020B0604020202020204" pitchFamily="34" charset="0"/>
              </a:rPr>
              <a:t> negara, </a:t>
            </a:r>
            <a:r>
              <a:rPr lang="en-ID" sz="1400" dirty="0" err="1">
                <a:latin typeface="Arial" panose="020B0604020202020204" pitchFamily="34" charset="0"/>
                <a:cs typeface="Arial" panose="020B0604020202020204" pitchFamily="34" charset="0"/>
              </a:rPr>
              <a:t>diperkirakan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mencapai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ratusan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triliun</a:t>
            </a:r>
            <a:r>
              <a:rPr lang="en-ID" sz="1400" dirty="0">
                <a:latin typeface="Arial" panose="020B0604020202020204" pitchFamily="34" charset="0"/>
                <a:cs typeface="Arial" panose="020B0604020202020204" pitchFamily="34" charset="0"/>
              </a:rPr>
              <a:t> rupiah per </a:t>
            </a:r>
            <a:r>
              <a:rPr lang="en-ID" sz="1400" dirty="0" err="1">
                <a:latin typeface="Arial" panose="020B0604020202020204" pitchFamily="34" charset="0"/>
                <a:cs typeface="Arial" panose="020B0604020202020204" pitchFamily="34" charset="0"/>
              </a:rPr>
              <a:t>tahun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karena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potensi</a:t>
            </a:r>
            <a:r>
              <a:rPr lang="en-ID" sz="1400" dirty="0">
                <a:latin typeface="Arial" panose="020B0604020202020204" pitchFamily="34" charset="0"/>
                <a:cs typeface="Arial" panose="020B0604020202020204" pitchFamily="34" charset="0"/>
              </a:rPr>
              <a:t> SDM yang </a:t>
            </a:r>
            <a:r>
              <a:rPr lang="en-ID" sz="1400" dirty="0" err="1">
                <a:latin typeface="Arial" panose="020B0604020202020204" pitchFamily="34" charset="0"/>
                <a:cs typeface="Arial" panose="020B0604020202020204" pitchFamily="34" charset="0"/>
              </a:rPr>
              <a:t>tidak</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berkualitas</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tidak</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dapat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berkontribusi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secara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maksimal</a:t>
            </a:r>
            <a:r>
              <a:rPr lang="en-ID" sz="1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
            </a:pPr>
            <a:r>
              <a:rPr lang="en-ID" sz="1400" i="1" dirty="0" err="1">
                <a:latin typeface="Arial" panose="020B0604020202020204" pitchFamily="34" charset="0"/>
                <a:cs typeface="Arial" panose="020B0604020202020204" pitchFamily="34" charset="0"/>
              </a:rPr>
              <a:t>Menghambat</a:t>
            </a:r>
            <a:r>
              <a:rPr lang="en-ID" sz="1400" i="1" dirty="0">
                <a:latin typeface="Arial" panose="020B0604020202020204" pitchFamily="34" charset="0"/>
                <a:cs typeface="Arial" panose="020B0604020202020204" pitchFamily="34" charset="0"/>
              </a:rPr>
              <a:t> Daya Saing</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Kehilangan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potensi</a:t>
            </a:r>
            <a:r>
              <a:rPr lang="en-ID" sz="1400" dirty="0">
                <a:latin typeface="Arial" panose="020B0604020202020204" pitchFamily="34" charset="0"/>
                <a:cs typeface="Arial" panose="020B0604020202020204" pitchFamily="34" charset="0"/>
              </a:rPr>
              <a:t> SDM yang </a:t>
            </a:r>
            <a:r>
              <a:rPr lang="en-ID" sz="1400" dirty="0" err="1">
                <a:latin typeface="Arial" panose="020B0604020202020204" pitchFamily="34" charset="0"/>
                <a:cs typeface="Arial" panose="020B0604020202020204" pitchFamily="34" charset="0"/>
              </a:rPr>
              <a:t>berkualitas</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akan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menghambat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daya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saing</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kapasitas</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inovasi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suatu</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bangsa</a:t>
            </a:r>
            <a:r>
              <a:rPr lang="en-ID" sz="1400" dirty="0">
                <a:latin typeface="Arial" panose="020B0604020202020204" pitchFamily="34" charset="0"/>
                <a:cs typeface="Arial" panose="020B0604020202020204" pitchFamily="34" charset="0"/>
              </a:rPr>
              <a:t> di </a:t>
            </a:r>
            <a:r>
              <a:rPr lang="en-ID" sz="1400" dirty="0" err="1">
                <a:latin typeface="Arial" panose="020B0604020202020204" pitchFamily="34" charset="0"/>
                <a:cs typeface="Arial" panose="020B0604020202020204" pitchFamily="34" charset="0"/>
              </a:rPr>
              <a:t>kancah</a:t>
            </a:r>
            <a:r>
              <a:rPr lang="en-ID" sz="1400" dirty="0">
                <a:latin typeface="Arial" panose="020B0604020202020204" pitchFamily="34" charset="0"/>
                <a:cs typeface="Arial" panose="020B0604020202020204" pitchFamily="34" charset="0"/>
              </a:rPr>
              <a:t> global.</a:t>
            </a:r>
          </a:p>
          <a:p>
            <a:endParaRPr lang="en-ID" sz="1400" dirty="0">
              <a:latin typeface="Arial" panose="020B0604020202020204" pitchFamily="34" charset="0"/>
              <a:cs typeface="Arial" panose="020B0604020202020204" pitchFamily="34" charset="0"/>
            </a:endParaRPr>
          </a:p>
          <a:p>
            <a:r>
              <a:rPr lang="en-ID" sz="1400" b="1" dirty="0">
                <a:latin typeface="Arial" panose="020B0604020202020204" pitchFamily="34" charset="0"/>
                <a:cs typeface="Arial" panose="020B0604020202020204" pitchFamily="34" charset="0"/>
              </a:rPr>
              <a:t>3.   </a:t>
            </a:r>
            <a:r>
              <a:rPr lang="en-ID" sz="1400" b="1" dirty="0" err="1">
                <a:latin typeface="Arial" panose="020B0604020202020204" pitchFamily="34" charset="0"/>
                <a:cs typeface="Arial" panose="020B0604020202020204" pitchFamily="34" charset="0"/>
              </a:rPr>
              <a:t>Dampak</a:t>
            </a:r>
            <a:r>
              <a:rPr lang="en-ID" sz="1400" b="1" dirty="0">
                <a:latin typeface="Arial" panose="020B0604020202020204" pitchFamily="34" charset="0"/>
                <a:cs typeface="Arial" panose="020B0604020202020204" pitchFamily="34" charset="0"/>
              </a:rPr>
              <a:t> pada Pembangunan </a:t>
            </a:r>
            <a:r>
              <a:rPr lang="en-ID" sz="1400" b="1" dirty="0" err="1">
                <a:latin typeface="Arial" panose="020B0604020202020204" pitchFamily="34" charset="0"/>
                <a:cs typeface="Arial" panose="020B0604020202020204" pitchFamily="34" charset="0"/>
              </a:rPr>
              <a:t>Bangsa</a:t>
            </a:r>
            <a:r>
              <a:rPr lang="en-ID" sz="1400" b="1" dirty="0">
                <a:latin typeface="Arial" panose="020B0604020202020204" pitchFamily="34" charset="0"/>
                <a:cs typeface="Arial" panose="020B0604020202020204" pitchFamily="34" charset="0"/>
              </a:rPr>
              <a:t> </a:t>
            </a:r>
            <a:r>
              <a:rPr lang="en-ID" sz="1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en-ID" sz="1400" i="1" dirty="0" err="1">
                <a:latin typeface="Arial" panose="020B0604020202020204" pitchFamily="34" charset="0"/>
                <a:cs typeface="Arial" panose="020B0604020202020204" pitchFamily="34" charset="0"/>
              </a:rPr>
              <a:t>Kualitas</a:t>
            </a:r>
            <a:r>
              <a:rPr lang="en-ID" sz="1400" i="1" dirty="0">
                <a:latin typeface="Arial" panose="020B0604020202020204" pitchFamily="34" charset="0"/>
                <a:cs typeface="Arial" panose="020B0604020202020204" pitchFamily="34" charset="0"/>
              </a:rPr>
              <a:t> SDM </a:t>
            </a:r>
            <a:r>
              <a:rPr lang="en-ID" sz="1400" i="1" dirty="0" err="1">
                <a:latin typeface="Arial" panose="020B0604020202020204" pitchFamily="34" charset="0"/>
                <a:cs typeface="Arial" panose="020B0604020202020204" pitchFamily="34" charset="0"/>
              </a:rPr>
              <a:t>Menurun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Kualitas</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sumber</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daya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manusia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menjadi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kunci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kemajuan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suatu</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bangsa</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mengancam</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kualitas</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generasi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penerus</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menghambat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potensi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pembangunan</a:t>
            </a:r>
            <a:r>
              <a:rPr lang="en-ID" sz="14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r>
              <a:rPr lang="en-ID" sz="1400" i="1" dirty="0" err="1">
                <a:latin typeface="Arial" panose="020B0604020202020204" pitchFamily="34" charset="0"/>
                <a:cs typeface="Arial" panose="020B0604020202020204" pitchFamily="34" charset="0"/>
              </a:rPr>
              <a:t>Lingkaran</a:t>
            </a:r>
            <a:r>
              <a:rPr lang="en-ID" sz="1400" i="1" dirty="0">
                <a:latin typeface="Arial" panose="020B0604020202020204" pitchFamily="34" charset="0"/>
                <a:cs typeface="Arial" panose="020B0604020202020204" pitchFamily="34" charset="0"/>
              </a:rPr>
              <a:t> Stunting dan </a:t>
            </a:r>
            <a:r>
              <a:rPr lang="en-ID" sz="1400" i="1" dirty="0" err="1">
                <a:latin typeface="Arial" panose="020B0604020202020204" pitchFamily="34" charset="0"/>
                <a:cs typeface="Arial" panose="020B0604020202020204" pitchFamily="34" charset="0"/>
              </a:rPr>
              <a:t>Kemiskinan</a:t>
            </a:r>
            <a:r>
              <a:rPr lang="en-ID" sz="1400" dirty="0">
                <a:latin typeface="Arial" panose="020B0604020202020204" pitchFamily="34" charset="0"/>
                <a:cs typeface="Arial" panose="020B0604020202020204" pitchFamily="34" charset="0"/>
              </a:rPr>
              <a:t>: Stunting </a:t>
            </a:r>
            <a:r>
              <a:rPr lang="en-ID" sz="1400" dirty="0" err="1">
                <a:latin typeface="Arial" panose="020B0604020202020204" pitchFamily="34" charset="0"/>
                <a:cs typeface="Arial" panose="020B0604020202020204" pitchFamily="34" charset="0"/>
              </a:rPr>
              <a:t>dapat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menciptakan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lingkaran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setan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kemiskinan</a:t>
            </a:r>
            <a:r>
              <a:rPr lang="en-ID" sz="1400" dirty="0">
                <a:latin typeface="Arial" panose="020B0604020202020204" pitchFamily="34" charset="0"/>
                <a:cs typeface="Arial" panose="020B0604020202020204" pitchFamily="34" charset="0"/>
              </a:rPr>
              <a:t>, di mana </a:t>
            </a:r>
            <a:r>
              <a:rPr lang="en-ID" sz="1400" dirty="0" err="1">
                <a:latin typeface="Arial" panose="020B0604020202020204" pitchFamily="34" charset="0"/>
                <a:cs typeface="Arial" panose="020B0604020202020204" pitchFamily="34" charset="0"/>
              </a:rPr>
              <a:t>anak-anak</a:t>
            </a:r>
            <a:r>
              <a:rPr lang="en-ID" sz="1400" dirty="0">
                <a:latin typeface="Arial" panose="020B0604020202020204" pitchFamily="34" charset="0"/>
                <a:cs typeface="Arial" panose="020B0604020202020204" pitchFamily="34" charset="0"/>
              </a:rPr>
              <a:t> yang </a:t>
            </a:r>
            <a:r>
              <a:rPr lang="en-ID" sz="1400" dirty="0" err="1">
                <a:latin typeface="Arial" panose="020B0604020202020204" pitchFamily="34" charset="0"/>
                <a:cs typeface="Arial" panose="020B0604020202020204" pitchFamily="34" charset="0"/>
              </a:rPr>
              <a:t>kurang</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gizi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akan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tumbuh</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menjadi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dewasa</a:t>
            </a:r>
            <a:r>
              <a:rPr lang="en-ID" sz="1400" dirty="0">
                <a:latin typeface="Arial" panose="020B0604020202020204" pitchFamily="34" charset="0"/>
                <a:cs typeface="Arial" panose="020B0604020202020204" pitchFamily="34" charset="0"/>
              </a:rPr>
              <a:t> yang </a:t>
            </a:r>
            <a:r>
              <a:rPr lang="en-ID" sz="1400" dirty="0" err="1">
                <a:latin typeface="Arial" panose="020B0604020202020204" pitchFamily="34" charset="0"/>
                <a:cs typeface="Arial" panose="020B0604020202020204" pitchFamily="34" charset="0"/>
              </a:rPr>
              <a:t>kurang</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produktif</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sehingga</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sulit</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keluar</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dari</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kemiskinan</a:t>
            </a:r>
            <a:r>
              <a:rPr lang="en-ID" sz="1400" dirty="0">
                <a:latin typeface="Arial" panose="020B0604020202020204" pitchFamily="34" charset="0"/>
                <a:cs typeface="Arial" panose="020B0604020202020204" pitchFamily="34" charset="0"/>
              </a:rPr>
              <a:t> dan </a:t>
            </a:r>
            <a:r>
              <a:rPr lang="en-ID" sz="1400" dirty="0" err="1">
                <a:latin typeface="Arial" panose="020B0604020202020204" pitchFamily="34" charset="0"/>
                <a:cs typeface="Arial" panose="020B0604020202020204" pitchFamily="34" charset="0"/>
              </a:rPr>
              <a:t>terus</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menurunkan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kualitas</a:t>
            </a:r>
            <a:r>
              <a:rPr lang="en-ID" sz="1400" dirty="0">
                <a:latin typeface="Arial" panose="020B0604020202020204" pitchFamily="34" charset="0"/>
                <a:cs typeface="Arial" panose="020B0604020202020204" pitchFamily="34" charset="0"/>
              </a:rPr>
              <a:t> SDM. </a:t>
            </a:r>
          </a:p>
        </p:txBody>
      </p:sp>
    </p:spTree>
    <p:extLst>
      <p:ext uri="{BB962C8B-B14F-4D97-AF65-F5344CB8AC3E}">
        <p14:creationId xmlns:p14="http://schemas.microsoft.com/office/powerpoint/2010/main" val="358048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cxnSpLocks noGrp="1" noRot="1" noChangeAspect="1" noMove="1" noResize="1" noEditPoints="1" noAdjustHandles="1" noChangeArrowheads="1" noChangeShapeType="1"/>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Grp="1" noRot="1" noChangeAspect="1" noMove="1" noResize="1" noEditPoints="1" noAdjustHandles="1" noChangeArrowheads="1" noChangeShapeType="1"/>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noGrp="1" noRot="1" noChangeAspect="1" noMove="1" noResize="1" noEditPoints="1" noAdjustHandles="1" noChangeArrowheads="1" noChangeShapeType="1"/>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noGrp="1" noRot="1" noChangeAspect="1" noMove="1" noResize="1" noEditPoints="1" noAdjustHandles="1" noChangeArrowheads="1" noChangeShapeType="1"/>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Grp="1" noRot="1" noChangeAspect="1" noMove="1" noResize="1" noEditPoints="1" noAdjustHandles="1" noChangeArrowheads="1" noChangeShapeType="1"/>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noGrp="1" noRot="1" noChangeAspect="1" noMove="1" noResize="1" noEditPoints="1" noAdjustHandles="1" noChangeArrowheads="1" noChangeShapeType="1"/>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ut sunflowers in bucket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096" b="15904"/>
          <a:stretch>
            <a:fillRect/>
          </a:stretch>
        </p:blipFill>
        <p:spPr>
          <a:xfrm>
            <a:off x="20" y="10"/>
            <a:ext cx="12191980" cy="6857990"/>
          </a:xfrm>
          <a:prstGeom prst="rect">
            <a:avLst/>
          </a:prstGeom>
        </p:spPr>
      </p:pic>
      <p:sp>
        <p:nvSpPr>
          <p:cNvPr id="38" name="Rectangle 37"/>
          <p:cNvSpPr>
            <a:spLocks noGrp="1" noRot="1" noChangeAspect="1" noMove="1" noResize="1" noEditPoints="1" noAdjustHandles="1" noChangeArrowheads="1" noChangeShapeType="1" noTextEdit="1"/>
          </p:cNvSpPr>
          <p:nvPr/>
        </p:nvSpPr>
        <p:spPr>
          <a:xfrm>
            <a:off x="0" y="4849100"/>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280219" y="5284380"/>
            <a:ext cx="11506543" cy="775225"/>
          </a:xfrm>
        </p:spPr>
        <p:txBody>
          <a:bodyPr vert="horz" lIns="91440" tIns="45720" rIns="91440" bIns="45720" rtlCol="0" anchor="ctr">
            <a:normAutofit fontScale="90000"/>
          </a:bodyPr>
          <a:lstStyle/>
          <a:p>
            <a:br>
              <a:rPr lang="en-US" sz="4000" dirty="0">
                <a:latin typeface="Impact" panose="020B0806030902050204" pitchFamily="34" charset="0"/>
              </a:rPr>
            </a:br>
            <a:r>
              <a:rPr lang="en-US" sz="4000" dirty="0">
                <a:latin typeface="Impact" panose="020B0806030902050204" pitchFamily="34" charset="0"/>
              </a:rPr>
              <a:t>PERAN PENTING KUA MENURUNKAN STUNTING DENGAN UPAYA SINERGITAS DENGAN BERBAGAI PIHAK DALAM KERANGKA PEMBINAAN KEPADA CALON PENGANTIN   : </a:t>
            </a:r>
            <a:endParaRPr lang="en-US" sz="4000" i="1" kern="1200" cap="all" baseline="0" dirty="0">
              <a:solidFill>
                <a:schemeClr val="tx2"/>
              </a:solidFill>
              <a:latin typeface="Impact" panose="020B0806030902050204" pitchFamily="34" charset="0"/>
            </a:endParaRPr>
          </a:p>
        </p:txBody>
      </p:sp>
      <p:cxnSp>
        <p:nvCxnSpPr>
          <p:cNvPr id="40" name="Straight Connector 39"/>
          <p:cNvCxnSpPr>
            <a:cxnSpLocks noGrp="1" noRot="1" noChangeAspect="1" noMove="1" noResize="1" noEditPoints="1" noAdjustHandles="1" noChangeArrowheads="1" noChangeShapeType="1"/>
          </p:cNvCxnSpPr>
          <p:nvPr/>
        </p:nvCxnSpPr>
        <p:spPr>
          <a:xfrm flipH="1">
            <a:off x="1" y="4849100"/>
            <a:ext cx="3309581" cy="5281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Grp="1" noRot="1" noChangeAspect="1" noMove="1" noResize="1" noEditPoints="1" noAdjustHandles="1" noChangeArrowheads="1" noChangeShapeType="1"/>
          </p:cNvCxnSpPr>
          <p:nvPr/>
        </p:nvCxnSpPr>
        <p:spPr>
          <a:xfrm flipH="1" flipV="1">
            <a:off x="8864221" y="4849100"/>
            <a:ext cx="3327780" cy="5281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noGrp="1" noRot="1" noChangeAspect="1" noMove="1" noResize="1" noEditPoints="1" noAdjustHandles="1" noChangeArrowheads="1" noChangeShapeType="1"/>
          </p:cNvCxnSpPr>
          <p:nvPr/>
        </p:nvCxnSpPr>
        <p:spPr>
          <a:xfrm>
            <a:off x="660990" y="4849100"/>
            <a:ext cx="2648592" cy="20089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Grp="1" noRot="1" noChangeAspect="1" noMove="1" noResize="1" noEditPoints="1" noAdjustHandles="1" noChangeArrowheads="1" noChangeShapeType="1"/>
          </p:cNvCxnSpPr>
          <p:nvPr/>
        </p:nvCxnSpPr>
        <p:spPr>
          <a:xfrm flipH="1">
            <a:off x="7895230" y="5834655"/>
            <a:ext cx="4296771" cy="102334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Grp="1" noRot="1" noChangeAspect="1" noMove="1" noResize="1" noEditPoints="1" noAdjustHandles="1" noChangeArrowheads="1" noChangeShapeType="1"/>
          </p:cNvCxnSpPr>
          <p:nvPr/>
        </p:nvCxnSpPr>
        <p:spPr>
          <a:xfrm flipH="1">
            <a:off x="10283588" y="4849100"/>
            <a:ext cx="1460311" cy="20089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p:cNvCxnSpPr>
            <a:cxnSpLocks noGrp="1" noRot="1" noChangeAspect="1" noMove="1" noResize="1" noEditPoints="1" noAdjustHandles="1" noChangeArrowheads="1" noChangeShapeType="1"/>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noGrp="1" noRot="1" noChangeAspect="1" noMove="1" noResize="1" noEditPoints="1" noAdjustHandles="1" noChangeArrowheads="1" noChangeShapeType="1"/>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Grp="1" noRot="1" noChangeAspect="1" noMove="1" noResize="1" noEditPoints="1" noAdjustHandles="1" noChangeArrowheads="1" noChangeShapeType="1"/>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noGrp="1" noRot="1" noChangeAspect="1" noMove="1" noResize="1" noEditPoints="1" noAdjustHandles="1" noChangeArrowheads="1" noChangeShapeType="1"/>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noGrp="1" noRot="1" noChangeAspect="1" noMove="1" noResize="1" noEditPoints="1" noAdjustHandles="1" noChangeArrowheads="1" noChangeShapeType="1"/>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Grp="1" noRot="1" noChangeAspect="1" noMove="1" noResize="1" noEditPoints="1" noAdjustHandles="1" noChangeArrowheads="1" noChangeShapeType="1"/>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Grp="1" noRot="1" noChangeAspect="1" noMove="1" noResize="1" noEditPoints="1" noAdjustHandles="1" noChangeArrowheads="1" noChangeShapeType="1"/>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62" name="Rectangle 6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noGrp="1" noRot="1" noChangeAspect="1" noMove="1" noResize="1" noEditPoints="1" noAdjustHandles="1" noChangeArrowheads="1" noChangeShapeType="1" noTextEdit="1"/>
          </p:cNvSpPr>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30906" y="194197"/>
            <a:ext cx="6427694" cy="1380744"/>
          </a:xfrm>
        </p:spPr>
        <p:txBody>
          <a:bodyPr vert="horz" lIns="91440" tIns="45720" rIns="91440" bIns="45720" rtlCol="0" anchor="ctr">
            <a:normAutofit/>
          </a:bodyPr>
          <a:lstStyle/>
          <a:p>
            <a:r>
              <a:rPr lang="en-US" sz="3100" dirty="0" err="1">
                <a:latin typeface="Impact" panose="020B0806030902050204" pitchFamily="34" charset="0"/>
              </a:rPr>
              <a:t>Pembinaan</a:t>
            </a:r>
            <a:r>
              <a:rPr lang="en-US" sz="3100" dirty="0">
                <a:latin typeface="Impact" panose="020B0806030902050204" pitchFamily="34" charset="0"/>
              </a:rPr>
              <a:t> </a:t>
            </a:r>
            <a:r>
              <a:rPr lang="en-US" sz="3100" dirty="0" err="1">
                <a:latin typeface="Impact" panose="020B0806030902050204" pitchFamily="34" charset="0"/>
              </a:rPr>
              <a:t>Pra</a:t>
            </a:r>
            <a:r>
              <a:rPr lang="en-US" sz="3100" dirty="0">
                <a:latin typeface="Impact" panose="020B0806030902050204" pitchFamily="34" charset="0"/>
              </a:rPr>
              <a:t>-nikah (</a:t>
            </a:r>
            <a:r>
              <a:rPr lang="en-US" sz="3100" dirty="0" err="1">
                <a:latin typeface="Impact" panose="020B0806030902050204" pitchFamily="34" charset="0"/>
              </a:rPr>
              <a:t>bimbingan</a:t>
            </a:r>
            <a:r>
              <a:rPr lang="en-US" sz="3100" dirty="0">
                <a:latin typeface="Impact" panose="020B0806030902050204" pitchFamily="34" charset="0"/>
              </a:rPr>
              <a:t> </a:t>
            </a:r>
            <a:r>
              <a:rPr lang="en-US" sz="3100" dirty="0" err="1">
                <a:latin typeface="Impact" panose="020B0806030902050204" pitchFamily="34" charset="0"/>
              </a:rPr>
              <a:t>perkawinan</a:t>
            </a:r>
            <a:r>
              <a:rPr lang="en-US" sz="3100" dirty="0">
                <a:latin typeface="Impact" panose="020B0806030902050204" pitchFamily="34" charset="0"/>
              </a:rPr>
              <a:t>/</a:t>
            </a:r>
            <a:r>
              <a:rPr lang="en-US" sz="3100" dirty="0" err="1">
                <a:latin typeface="Impact" panose="020B0806030902050204" pitchFamily="34" charset="0"/>
              </a:rPr>
              <a:t>binwin</a:t>
            </a:r>
            <a:r>
              <a:rPr lang="en-US" sz="3100" dirty="0">
                <a:latin typeface="Impact" panose="020B0806030902050204" pitchFamily="34" charset="0"/>
              </a:rPr>
              <a:t>)</a:t>
            </a:r>
          </a:p>
        </p:txBody>
      </p:sp>
      <p:sp>
        <p:nvSpPr>
          <p:cNvPr id="3" name="Subtitle 2"/>
          <p:cNvSpPr>
            <a:spLocks noGrp="1"/>
          </p:cNvSpPr>
          <p:nvPr>
            <p:ph type="subTitle" idx="1"/>
          </p:nvPr>
        </p:nvSpPr>
        <p:spPr>
          <a:xfrm>
            <a:off x="5049839" y="1382855"/>
            <a:ext cx="6481170" cy="5332664"/>
          </a:xfrm>
        </p:spPr>
        <p:txBody>
          <a:bodyPr vert="horz" lIns="91440" tIns="45720" rIns="91440" bIns="45720" rtlCol="0" anchor="ctr">
            <a:normAutofit/>
          </a:bodyPr>
          <a:lstStyle/>
          <a:p>
            <a:r>
              <a:rPr lang="en-US" dirty="0">
                <a:solidFill>
                  <a:schemeClr val="tx2"/>
                </a:solidFill>
              </a:rPr>
              <a:t>1. </a:t>
            </a:r>
            <a:r>
              <a:rPr lang="en-US" dirty="0" err="1">
                <a:solidFill>
                  <a:schemeClr val="tx2"/>
                </a:solidFill>
              </a:rPr>
              <a:t>Edukasi</a:t>
            </a:r>
            <a:r>
              <a:rPr lang="en-US" dirty="0">
                <a:solidFill>
                  <a:schemeClr val="tx2"/>
                </a:solidFill>
              </a:rPr>
              <a:t> </a:t>
            </a:r>
            <a:r>
              <a:rPr lang="en-US" dirty="0" err="1">
                <a:solidFill>
                  <a:schemeClr val="tx2"/>
                </a:solidFill>
              </a:rPr>
              <a:t>kesehatan</a:t>
            </a:r>
            <a:r>
              <a:rPr lang="en-US" dirty="0">
                <a:solidFill>
                  <a:schemeClr val="tx2"/>
                </a:solidFill>
              </a:rPr>
              <a:t> </a:t>
            </a:r>
            <a:r>
              <a:rPr lang="en-US" dirty="0" err="1">
                <a:solidFill>
                  <a:schemeClr val="tx2"/>
                </a:solidFill>
              </a:rPr>
              <a:t>reproduksi</a:t>
            </a:r>
            <a:r>
              <a:rPr lang="en-US" dirty="0">
                <a:solidFill>
                  <a:schemeClr val="tx2"/>
                </a:solidFill>
              </a:rPr>
              <a:t> dan </a:t>
            </a:r>
            <a:r>
              <a:rPr lang="en-US" dirty="0" err="1">
                <a:solidFill>
                  <a:schemeClr val="tx2"/>
                </a:solidFill>
              </a:rPr>
              <a:t>gizi</a:t>
            </a:r>
            <a:r>
              <a:rPr lang="en-US" dirty="0">
                <a:solidFill>
                  <a:schemeClr val="tx2"/>
                </a:solidFill>
              </a:rPr>
              <a:t> : </a:t>
            </a:r>
          </a:p>
          <a:p>
            <a:pPr marL="342900" indent="-228600">
              <a:buFont typeface="Arial" panose="020B0604020202020204" pitchFamily="34" charset="0"/>
              <a:buChar char="•"/>
            </a:pPr>
            <a:r>
              <a:rPr lang="en-US" dirty="0" err="1">
                <a:solidFill>
                  <a:schemeClr val="tx2"/>
                </a:solidFill>
              </a:rPr>
              <a:t>Memberikan</a:t>
            </a:r>
            <a:r>
              <a:rPr lang="en-US" dirty="0">
                <a:solidFill>
                  <a:schemeClr val="tx2"/>
                </a:solidFill>
              </a:rPr>
              <a:t> </a:t>
            </a:r>
            <a:r>
              <a:rPr lang="en-US" dirty="0" err="1">
                <a:solidFill>
                  <a:schemeClr val="tx2"/>
                </a:solidFill>
              </a:rPr>
              <a:t>pemahaman</a:t>
            </a:r>
            <a:r>
              <a:rPr lang="en-US" dirty="0">
                <a:solidFill>
                  <a:schemeClr val="tx2"/>
                </a:solidFill>
              </a:rPr>
              <a:t> </a:t>
            </a:r>
            <a:r>
              <a:rPr lang="en-US" dirty="0" err="1">
                <a:solidFill>
                  <a:schemeClr val="tx2"/>
                </a:solidFill>
              </a:rPr>
              <a:t>tentang</a:t>
            </a:r>
            <a:r>
              <a:rPr lang="en-US" dirty="0">
                <a:solidFill>
                  <a:schemeClr val="tx2"/>
                </a:solidFill>
              </a:rPr>
              <a:t> </a:t>
            </a:r>
            <a:r>
              <a:rPr lang="en-US" dirty="0" err="1">
                <a:solidFill>
                  <a:schemeClr val="tx2"/>
                </a:solidFill>
              </a:rPr>
              <a:t>pentingnya</a:t>
            </a:r>
            <a:r>
              <a:rPr lang="en-US" dirty="0">
                <a:solidFill>
                  <a:schemeClr val="tx2"/>
                </a:solidFill>
              </a:rPr>
              <a:t> Kesehatan </a:t>
            </a:r>
            <a:r>
              <a:rPr lang="en-US" dirty="0" err="1">
                <a:solidFill>
                  <a:schemeClr val="tx2"/>
                </a:solidFill>
              </a:rPr>
              <a:t>bagi</a:t>
            </a:r>
            <a:r>
              <a:rPr lang="en-US" dirty="0">
                <a:solidFill>
                  <a:schemeClr val="tx2"/>
                </a:solidFill>
              </a:rPr>
              <a:t> </a:t>
            </a:r>
            <a:r>
              <a:rPr lang="en-US" dirty="0" err="1">
                <a:solidFill>
                  <a:schemeClr val="tx2"/>
                </a:solidFill>
              </a:rPr>
              <a:t>calon</a:t>
            </a:r>
            <a:r>
              <a:rPr lang="en-US" dirty="0">
                <a:solidFill>
                  <a:schemeClr val="tx2"/>
                </a:solidFill>
              </a:rPr>
              <a:t> </a:t>
            </a:r>
            <a:r>
              <a:rPr lang="en-US" dirty="0" err="1">
                <a:solidFill>
                  <a:schemeClr val="tx2"/>
                </a:solidFill>
              </a:rPr>
              <a:t>ibu</a:t>
            </a:r>
            <a:r>
              <a:rPr lang="en-US" dirty="0">
                <a:solidFill>
                  <a:schemeClr val="tx2"/>
                </a:solidFill>
              </a:rPr>
              <a:t> </a:t>
            </a:r>
            <a:r>
              <a:rPr lang="en-US" dirty="0" err="1">
                <a:solidFill>
                  <a:schemeClr val="tx2"/>
                </a:solidFill>
              </a:rPr>
              <a:t>sebelum</a:t>
            </a:r>
            <a:r>
              <a:rPr lang="en-US" dirty="0">
                <a:solidFill>
                  <a:schemeClr val="tx2"/>
                </a:solidFill>
              </a:rPr>
              <a:t> </a:t>
            </a:r>
            <a:r>
              <a:rPr lang="en-US" dirty="0" err="1">
                <a:solidFill>
                  <a:schemeClr val="tx2"/>
                </a:solidFill>
              </a:rPr>
              <a:t>hamil</a:t>
            </a:r>
            <a:endParaRPr lang="en-US" dirty="0">
              <a:solidFill>
                <a:schemeClr val="tx2"/>
              </a:solidFill>
            </a:endParaRPr>
          </a:p>
          <a:p>
            <a:pPr marL="342900" indent="-228600">
              <a:buFont typeface="Arial" panose="020B0604020202020204" pitchFamily="34" charset="0"/>
              <a:buChar char="•"/>
            </a:pPr>
            <a:r>
              <a:rPr lang="en-US" dirty="0" err="1">
                <a:solidFill>
                  <a:schemeClr val="tx2"/>
                </a:solidFill>
              </a:rPr>
              <a:t>Menekankan</a:t>
            </a:r>
            <a:r>
              <a:rPr lang="en-US" dirty="0">
                <a:solidFill>
                  <a:schemeClr val="tx2"/>
                </a:solidFill>
              </a:rPr>
              <a:t> pada </a:t>
            </a:r>
            <a:r>
              <a:rPr lang="en-US" dirty="0" err="1">
                <a:solidFill>
                  <a:schemeClr val="tx2"/>
                </a:solidFill>
              </a:rPr>
              <a:t>pentingnya</a:t>
            </a:r>
            <a:r>
              <a:rPr lang="en-US" dirty="0">
                <a:solidFill>
                  <a:schemeClr val="tx2"/>
                </a:solidFill>
              </a:rPr>
              <a:t> </a:t>
            </a:r>
            <a:r>
              <a:rPr lang="en-US" dirty="0" err="1">
                <a:solidFill>
                  <a:schemeClr val="tx2"/>
                </a:solidFill>
              </a:rPr>
              <a:t>asupan</a:t>
            </a:r>
            <a:r>
              <a:rPr lang="en-US" dirty="0">
                <a:solidFill>
                  <a:schemeClr val="tx2"/>
                </a:solidFill>
              </a:rPr>
              <a:t> </a:t>
            </a:r>
            <a:r>
              <a:rPr lang="en-US" dirty="0" err="1">
                <a:solidFill>
                  <a:schemeClr val="tx2"/>
                </a:solidFill>
              </a:rPr>
              <a:t>gizi</a:t>
            </a:r>
            <a:r>
              <a:rPr lang="en-US" dirty="0">
                <a:solidFill>
                  <a:schemeClr val="tx2"/>
                </a:solidFill>
              </a:rPr>
              <a:t> </a:t>
            </a:r>
            <a:r>
              <a:rPr lang="en-US" dirty="0" err="1">
                <a:solidFill>
                  <a:schemeClr val="tx2"/>
                </a:solidFill>
              </a:rPr>
              <a:t>seimbang</a:t>
            </a:r>
            <a:r>
              <a:rPr lang="en-US" dirty="0">
                <a:solidFill>
                  <a:schemeClr val="tx2"/>
                </a:solidFill>
              </a:rPr>
              <a:t>, </a:t>
            </a:r>
            <a:r>
              <a:rPr lang="en-US" dirty="0" err="1">
                <a:solidFill>
                  <a:schemeClr val="tx2"/>
                </a:solidFill>
              </a:rPr>
              <a:t>suplemen</a:t>
            </a:r>
            <a:r>
              <a:rPr lang="en-US" dirty="0">
                <a:solidFill>
                  <a:schemeClr val="tx2"/>
                </a:solidFill>
              </a:rPr>
              <a:t> </a:t>
            </a:r>
            <a:r>
              <a:rPr lang="en-US" dirty="0" err="1">
                <a:solidFill>
                  <a:schemeClr val="tx2"/>
                </a:solidFill>
              </a:rPr>
              <a:t>asam</a:t>
            </a:r>
            <a:r>
              <a:rPr lang="en-US" dirty="0">
                <a:solidFill>
                  <a:schemeClr val="tx2"/>
                </a:solidFill>
              </a:rPr>
              <a:t> </a:t>
            </a:r>
            <a:r>
              <a:rPr lang="en-US" dirty="0" err="1">
                <a:solidFill>
                  <a:schemeClr val="tx2"/>
                </a:solidFill>
              </a:rPr>
              <a:t>folat</a:t>
            </a:r>
            <a:r>
              <a:rPr lang="en-US" dirty="0">
                <a:solidFill>
                  <a:schemeClr val="tx2"/>
                </a:solidFill>
              </a:rPr>
              <a:t>, dan </a:t>
            </a:r>
            <a:r>
              <a:rPr lang="en-US" dirty="0" err="1">
                <a:solidFill>
                  <a:schemeClr val="tx2"/>
                </a:solidFill>
              </a:rPr>
              <a:t>pemeriksaan</a:t>
            </a:r>
            <a:r>
              <a:rPr lang="en-US" dirty="0">
                <a:solidFill>
                  <a:schemeClr val="tx2"/>
                </a:solidFill>
              </a:rPr>
              <a:t> Kesehatan </a:t>
            </a:r>
            <a:r>
              <a:rPr lang="en-US" dirty="0" err="1">
                <a:solidFill>
                  <a:schemeClr val="tx2"/>
                </a:solidFill>
              </a:rPr>
              <a:t>bagi</a:t>
            </a:r>
            <a:r>
              <a:rPr lang="en-US" dirty="0">
                <a:solidFill>
                  <a:schemeClr val="tx2"/>
                </a:solidFill>
              </a:rPr>
              <a:t> </a:t>
            </a:r>
            <a:r>
              <a:rPr lang="en-US" dirty="0" err="1">
                <a:solidFill>
                  <a:schemeClr val="tx2"/>
                </a:solidFill>
              </a:rPr>
              <a:t>calon</a:t>
            </a:r>
            <a:r>
              <a:rPr lang="en-US" dirty="0">
                <a:solidFill>
                  <a:schemeClr val="tx2"/>
                </a:solidFill>
              </a:rPr>
              <a:t> </a:t>
            </a:r>
            <a:r>
              <a:rPr lang="en-US" dirty="0" err="1">
                <a:solidFill>
                  <a:schemeClr val="tx2"/>
                </a:solidFill>
              </a:rPr>
              <a:t>pengantin</a:t>
            </a:r>
            <a:endParaRPr lang="en-US" dirty="0">
              <a:solidFill>
                <a:schemeClr val="tx2"/>
              </a:solidFill>
            </a:endParaRPr>
          </a:p>
          <a:p>
            <a:r>
              <a:rPr lang="en-US" dirty="0">
                <a:solidFill>
                  <a:schemeClr val="tx2"/>
                </a:solidFill>
              </a:rPr>
              <a:t>2. </a:t>
            </a:r>
            <a:r>
              <a:rPr lang="en-US" dirty="0" err="1">
                <a:solidFill>
                  <a:schemeClr val="tx2"/>
                </a:solidFill>
              </a:rPr>
              <a:t>Perencanaan</a:t>
            </a:r>
            <a:r>
              <a:rPr lang="en-US" dirty="0">
                <a:solidFill>
                  <a:schemeClr val="tx2"/>
                </a:solidFill>
              </a:rPr>
              <a:t> </a:t>
            </a:r>
            <a:r>
              <a:rPr lang="en-US" dirty="0" err="1">
                <a:solidFill>
                  <a:schemeClr val="tx2"/>
                </a:solidFill>
              </a:rPr>
              <a:t>keluarga</a:t>
            </a:r>
            <a:endParaRPr lang="en-US" dirty="0">
              <a:solidFill>
                <a:schemeClr val="tx2"/>
              </a:solidFill>
            </a:endParaRPr>
          </a:p>
          <a:p>
            <a:pPr marL="285750" indent="-228600">
              <a:buFont typeface="Arial" panose="020B0604020202020204" pitchFamily="34" charset="0"/>
              <a:buChar char="•"/>
            </a:pPr>
            <a:r>
              <a:rPr lang="en-US" dirty="0" err="1">
                <a:solidFill>
                  <a:schemeClr val="tx2"/>
                </a:solidFill>
              </a:rPr>
              <a:t>Membekali</a:t>
            </a:r>
            <a:r>
              <a:rPr lang="en-US" dirty="0">
                <a:solidFill>
                  <a:schemeClr val="tx2"/>
                </a:solidFill>
              </a:rPr>
              <a:t> </a:t>
            </a:r>
            <a:r>
              <a:rPr lang="en-US" dirty="0" err="1">
                <a:solidFill>
                  <a:schemeClr val="tx2"/>
                </a:solidFill>
              </a:rPr>
              <a:t>pasangan</a:t>
            </a:r>
            <a:r>
              <a:rPr lang="en-US" dirty="0">
                <a:solidFill>
                  <a:schemeClr val="tx2"/>
                </a:solidFill>
              </a:rPr>
              <a:t> </a:t>
            </a:r>
            <a:r>
              <a:rPr lang="en-US" dirty="0" err="1">
                <a:solidFill>
                  <a:schemeClr val="tx2"/>
                </a:solidFill>
              </a:rPr>
              <a:t>dengan</a:t>
            </a:r>
            <a:r>
              <a:rPr lang="en-US" dirty="0">
                <a:solidFill>
                  <a:schemeClr val="tx2"/>
                </a:solidFill>
              </a:rPr>
              <a:t> </a:t>
            </a:r>
            <a:r>
              <a:rPr lang="en-US" dirty="0" err="1">
                <a:solidFill>
                  <a:schemeClr val="tx2"/>
                </a:solidFill>
              </a:rPr>
              <a:t>ilmu</a:t>
            </a:r>
            <a:r>
              <a:rPr lang="en-US" dirty="0">
                <a:solidFill>
                  <a:schemeClr val="tx2"/>
                </a:solidFill>
              </a:rPr>
              <a:t> </a:t>
            </a:r>
            <a:r>
              <a:rPr lang="en-US" dirty="0" err="1">
                <a:solidFill>
                  <a:schemeClr val="tx2"/>
                </a:solidFill>
              </a:rPr>
              <a:t>tentang</a:t>
            </a:r>
            <a:r>
              <a:rPr lang="en-US" dirty="0">
                <a:solidFill>
                  <a:schemeClr val="tx2"/>
                </a:solidFill>
              </a:rPr>
              <a:t> </a:t>
            </a:r>
            <a:r>
              <a:rPr lang="en-US" dirty="0" err="1">
                <a:solidFill>
                  <a:schemeClr val="tx2"/>
                </a:solidFill>
              </a:rPr>
              <a:t>jarak</a:t>
            </a:r>
            <a:r>
              <a:rPr lang="en-US" dirty="0">
                <a:solidFill>
                  <a:schemeClr val="tx2"/>
                </a:solidFill>
              </a:rPr>
              <a:t> ideal </a:t>
            </a:r>
            <a:r>
              <a:rPr lang="en-US" dirty="0" err="1">
                <a:solidFill>
                  <a:schemeClr val="tx2"/>
                </a:solidFill>
              </a:rPr>
              <a:t>kehamilan</a:t>
            </a:r>
            <a:r>
              <a:rPr lang="en-US" dirty="0">
                <a:solidFill>
                  <a:schemeClr val="tx2"/>
                </a:solidFill>
              </a:rPr>
              <a:t>, program kb, dan </a:t>
            </a:r>
            <a:r>
              <a:rPr lang="en-US" dirty="0" err="1">
                <a:solidFill>
                  <a:schemeClr val="tx2"/>
                </a:solidFill>
              </a:rPr>
              <a:t>kesiapan</a:t>
            </a:r>
            <a:r>
              <a:rPr lang="en-US" dirty="0">
                <a:solidFill>
                  <a:schemeClr val="tx2"/>
                </a:solidFill>
              </a:rPr>
              <a:t> financial agar </a:t>
            </a:r>
            <a:r>
              <a:rPr lang="en-US" dirty="0" err="1">
                <a:solidFill>
                  <a:schemeClr val="tx2"/>
                </a:solidFill>
              </a:rPr>
              <a:t>anak</a:t>
            </a:r>
            <a:r>
              <a:rPr lang="en-US" dirty="0">
                <a:solidFill>
                  <a:schemeClr val="tx2"/>
                </a:solidFill>
              </a:rPr>
              <a:t> </a:t>
            </a:r>
            <a:r>
              <a:rPr lang="en-US" dirty="0" err="1">
                <a:solidFill>
                  <a:schemeClr val="tx2"/>
                </a:solidFill>
              </a:rPr>
              <a:t>lahir</a:t>
            </a:r>
            <a:r>
              <a:rPr lang="en-US" dirty="0">
                <a:solidFill>
                  <a:schemeClr val="tx2"/>
                </a:solidFill>
              </a:rPr>
              <a:t> </a:t>
            </a:r>
            <a:r>
              <a:rPr lang="en-US" dirty="0" err="1">
                <a:solidFill>
                  <a:schemeClr val="tx2"/>
                </a:solidFill>
              </a:rPr>
              <a:t>dalam</a:t>
            </a:r>
            <a:r>
              <a:rPr lang="en-US" dirty="0">
                <a:solidFill>
                  <a:schemeClr val="tx2"/>
                </a:solidFill>
              </a:rPr>
              <a:t> </a:t>
            </a:r>
            <a:r>
              <a:rPr lang="en-US" dirty="0" err="1">
                <a:solidFill>
                  <a:schemeClr val="tx2"/>
                </a:solidFill>
              </a:rPr>
              <a:t>kondisi</a:t>
            </a:r>
            <a:r>
              <a:rPr lang="en-US" dirty="0">
                <a:solidFill>
                  <a:schemeClr val="tx2"/>
                </a:solidFill>
              </a:rPr>
              <a:t> </a:t>
            </a:r>
            <a:r>
              <a:rPr lang="en-US" dirty="0" err="1">
                <a:solidFill>
                  <a:schemeClr val="tx2"/>
                </a:solidFill>
              </a:rPr>
              <a:t>baik</a:t>
            </a:r>
            <a:endParaRPr lang="en-US" dirty="0">
              <a:solidFill>
                <a:schemeClr val="tx2"/>
              </a:solidFill>
            </a:endParaRPr>
          </a:p>
          <a:p>
            <a:pPr marL="285750" indent="-228600">
              <a:buFont typeface="Arial" panose="020B0604020202020204" pitchFamily="34" charset="0"/>
              <a:buChar char="•"/>
            </a:pPr>
            <a:r>
              <a:rPr lang="en-US" dirty="0" err="1">
                <a:solidFill>
                  <a:schemeClr val="tx2"/>
                </a:solidFill>
              </a:rPr>
              <a:t>Mengurangi</a:t>
            </a:r>
            <a:r>
              <a:rPr lang="en-US" dirty="0">
                <a:solidFill>
                  <a:schemeClr val="tx2"/>
                </a:solidFill>
              </a:rPr>
              <a:t> </a:t>
            </a:r>
            <a:r>
              <a:rPr lang="en-US" dirty="0" err="1">
                <a:solidFill>
                  <a:schemeClr val="tx2"/>
                </a:solidFill>
              </a:rPr>
              <a:t>resiko</a:t>
            </a:r>
            <a:r>
              <a:rPr lang="en-US" dirty="0">
                <a:solidFill>
                  <a:schemeClr val="tx2"/>
                </a:solidFill>
              </a:rPr>
              <a:t> </a:t>
            </a:r>
            <a:r>
              <a:rPr lang="en-US" dirty="0" err="1">
                <a:solidFill>
                  <a:schemeClr val="tx2"/>
                </a:solidFill>
              </a:rPr>
              <a:t>kehamilan</a:t>
            </a:r>
            <a:r>
              <a:rPr lang="en-US" dirty="0">
                <a:solidFill>
                  <a:schemeClr val="tx2"/>
                </a:solidFill>
              </a:rPr>
              <a:t> </a:t>
            </a:r>
            <a:r>
              <a:rPr lang="en-US" dirty="0" err="1">
                <a:solidFill>
                  <a:schemeClr val="tx2"/>
                </a:solidFill>
              </a:rPr>
              <a:t>terlalu</a:t>
            </a:r>
            <a:r>
              <a:rPr lang="en-US" dirty="0">
                <a:solidFill>
                  <a:schemeClr val="tx2"/>
                </a:solidFill>
              </a:rPr>
              <a:t> </a:t>
            </a:r>
            <a:r>
              <a:rPr lang="en-US" dirty="0" err="1">
                <a:solidFill>
                  <a:schemeClr val="tx2"/>
                </a:solidFill>
              </a:rPr>
              <a:t>muda</a:t>
            </a:r>
            <a:r>
              <a:rPr lang="en-US" dirty="0">
                <a:solidFill>
                  <a:schemeClr val="tx2"/>
                </a:solidFill>
              </a:rPr>
              <a:t> </a:t>
            </a:r>
            <a:r>
              <a:rPr lang="en-US" dirty="0" err="1">
                <a:solidFill>
                  <a:schemeClr val="tx2"/>
                </a:solidFill>
              </a:rPr>
              <a:t>atau</a:t>
            </a:r>
            <a:r>
              <a:rPr lang="en-US" dirty="0">
                <a:solidFill>
                  <a:schemeClr val="tx2"/>
                </a:solidFill>
              </a:rPr>
              <a:t> </a:t>
            </a:r>
            <a:r>
              <a:rPr lang="en-US" dirty="0" err="1">
                <a:solidFill>
                  <a:schemeClr val="tx2"/>
                </a:solidFill>
              </a:rPr>
              <a:t>terlalu</a:t>
            </a:r>
            <a:r>
              <a:rPr lang="en-US" dirty="0">
                <a:solidFill>
                  <a:schemeClr val="tx2"/>
                </a:solidFill>
              </a:rPr>
              <a:t> </a:t>
            </a:r>
            <a:r>
              <a:rPr lang="en-US" dirty="0" err="1">
                <a:solidFill>
                  <a:schemeClr val="tx2"/>
                </a:solidFill>
              </a:rPr>
              <a:t>dekat</a:t>
            </a:r>
            <a:r>
              <a:rPr lang="en-US" dirty="0">
                <a:solidFill>
                  <a:schemeClr val="tx2"/>
                </a:solidFill>
              </a:rPr>
              <a:t> </a:t>
            </a:r>
            <a:r>
              <a:rPr lang="en-US" dirty="0" err="1">
                <a:solidFill>
                  <a:schemeClr val="tx2"/>
                </a:solidFill>
              </a:rPr>
              <a:t>jaraknya</a:t>
            </a:r>
            <a:r>
              <a:rPr lang="en-US" dirty="0">
                <a:solidFill>
                  <a:schemeClr val="tx2"/>
                </a:solidFill>
              </a:rPr>
              <a:t> yang </a:t>
            </a:r>
            <a:r>
              <a:rPr lang="en-US" dirty="0" err="1">
                <a:solidFill>
                  <a:schemeClr val="tx2"/>
                </a:solidFill>
              </a:rPr>
              <a:t>dapat</a:t>
            </a:r>
            <a:r>
              <a:rPr lang="en-US" dirty="0">
                <a:solidFill>
                  <a:schemeClr val="tx2"/>
                </a:solidFill>
              </a:rPr>
              <a:t> </a:t>
            </a:r>
            <a:r>
              <a:rPr lang="en-US" dirty="0" err="1">
                <a:solidFill>
                  <a:schemeClr val="tx2"/>
                </a:solidFill>
              </a:rPr>
              <a:t>memicu</a:t>
            </a:r>
            <a:r>
              <a:rPr lang="en-US" dirty="0">
                <a:solidFill>
                  <a:schemeClr val="tx2"/>
                </a:solidFill>
              </a:rPr>
              <a:t> stunting</a:t>
            </a:r>
          </a:p>
          <a:p>
            <a:pPr marL="57150"/>
            <a:endParaRPr lang="en-US" dirty="0">
              <a:solidFill>
                <a:schemeClr val="tx2"/>
              </a:solidFill>
            </a:endParaRPr>
          </a:p>
        </p:txBody>
      </p:sp>
      <p:pic>
        <p:nvPicPr>
          <p:cNvPr id="43" name="Picture Placeholder 42" descr="A hand of two adults and a kid on top of each othe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9002" r="21847" b="-2"/>
          <a:stretch>
            <a:fillRect/>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66" name="Straight Connector 65"/>
          <p:cNvCxnSpPr>
            <a:cxnSpLocks noGrp="1" noRot="1" noChangeAspect="1" noMove="1" noResize="1" noEditPoints="1" noAdjustHandles="1" noChangeArrowheads="1" noChangeShapeType="1"/>
          </p:cNvCxnSpPr>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noGrp="1" noRot="1" noChangeAspect="1" noMove="1" noResize="1" noEditPoints="1" noAdjustHandles="1" noChangeArrowheads="1" noChangeShapeType="1"/>
          </p:cNvCxnSpPr>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2119" r="32119"/>
          <a:stretch>
            <a:fillRect/>
          </a:stretch>
        </p:blipFill>
        <p:spPr>
          <a:xfrm>
            <a:off x="-33533" y="-37602"/>
            <a:ext cx="3410917" cy="6903720"/>
          </a:xfrm>
          <a:noFill/>
        </p:spPr>
      </p:pic>
      <p:sp>
        <p:nvSpPr>
          <p:cNvPr id="3" name="Content Placeholder 2"/>
          <p:cNvSpPr>
            <a:spLocks noGrp="1"/>
          </p:cNvSpPr>
          <p:nvPr>
            <p:ph sz="half" idx="2"/>
          </p:nvPr>
        </p:nvSpPr>
        <p:spPr>
          <a:xfrm>
            <a:off x="3819836" y="486694"/>
            <a:ext cx="7934632" cy="5980862"/>
          </a:xfrm>
          <a:noFill/>
        </p:spPr>
        <p:txBody>
          <a:bodyPr vert="horz" lIns="91440" tIns="45720" rIns="91440" bIns="45720" rtlCol="0" anchor="t">
            <a:normAutofit fontScale="92500" lnSpcReduction="20000"/>
          </a:bodyPr>
          <a:lstStyle/>
          <a:p>
            <a:pPr marL="0" indent="0">
              <a:buNone/>
            </a:pPr>
            <a:r>
              <a:rPr lang="en-US" b="1"/>
              <a:t>3. KERJASAMA DENGAN TENAGA KESEHATAN</a:t>
            </a:r>
          </a:p>
          <a:p>
            <a:r>
              <a:rPr lang="en-US" b="1"/>
              <a:t>DALAM BINWIN MELIBATKAN PIHAK PUSKESMAS/DINAS KESEHATAN MENGENAI DETEKSI DINI RESIKO STUNTING </a:t>
            </a:r>
          </a:p>
          <a:p>
            <a:r>
              <a:rPr lang="en-US" b="1"/>
              <a:t>CALON PENGANTIN DIARAHKAN UNTUK IKUT PROGRAM “CATIN SEHAT” SEPERTI PEMERIKSAAN ANEMIA, IMUNISASI TT, DAN KONSELING GIZI</a:t>
            </a:r>
          </a:p>
          <a:p>
            <a:pPr marL="0" indent="0">
              <a:buNone/>
            </a:pPr>
            <a:r>
              <a:rPr lang="en-US" b="1"/>
              <a:t>4. PEMBINAAN MENTAL DAN SEPIRITUAL </a:t>
            </a:r>
          </a:p>
          <a:p>
            <a:r>
              <a:rPr lang="en-US" b="1"/>
              <a:t>MENEKAN TANGGUNG JAWAB ORANG TUA DALAM ISLAM UNTUK MEMENUHI HAK ANAK, TERMASUK HAK MENDAPATKAN GIZI YANG CUKUP DAN PENGASUHAN YANG BAIK</a:t>
            </a:r>
          </a:p>
          <a:p>
            <a:r>
              <a:rPr lang="en-US" b="1"/>
              <a:t>MEMBENTUK KESADARAN BAHWA PENCEGAHAN STUNTING ADALAH BAGIAN DARI IBADAH MENJAGA AMANAH ALLAH SUBHANAHU WATA’ALA</a:t>
            </a:r>
          </a:p>
          <a:p>
            <a:pPr marL="0" indent="0">
              <a:buNone/>
            </a:pPr>
            <a:r>
              <a:rPr lang="en-US" b="1"/>
              <a:t>5. PEMBEKALAN POLA ASUH ANAK</a:t>
            </a:r>
          </a:p>
          <a:p>
            <a:r>
              <a:rPr lang="en-US" b="1"/>
              <a:t>MENGAJARKAN PENTINGNYA ASI EKSKLUSIF, MPASI BERGIZI, SERTA STIMULASI TUMBUH KEMBANG</a:t>
            </a:r>
          </a:p>
          <a:p>
            <a:r>
              <a:rPr lang="en-US" b="1"/>
              <a:t>MEMBENTUK KELUARGA YANG HARMONIS SEHINGGA ANAK MENDAPATKA PENGASUHAN YANG SEHAT LAHIR DAN BATIN.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800"/>
            <a:ext cx="9144000" cy="848032"/>
          </a:xfrm>
          <a:noFill/>
        </p:spPr>
        <p:txBody>
          <a:bodyPr/>
          <a:lstStyle/>
          <a:p>
            <a:r>
              <a:rPr lang="en-US" dirty="0">
                <a:solidFill>
                  <a:schemeClr val="bg1"/>
                </a:solidFill>
                <a:latin typeface="Impact" panose="020B0806030902050204" pitchFamily="34" charset="0"/>
              </a:rPr>
              <a:t>   DASAR AGA</a:t>
            </a:r>
            <a:r>
              <a:rPr lang="en-US" dirty="0">
                <a:solidFill>
                  <a:schemeClr val="tx1"/>
                </a:solidFill>
                <a:latin typeface="Impact" panose="020B0806030902050204" pitchFamily="34" charset="0"/>
              </a:rPr>
              <a:t>MA </a:t>
            </a:r>
          </a:p>
        </p:txBody>
      </p:sp>
      <p:sp>
        <p:nvSpPr>
          <p:cNvPr id="3" name="Subtitle 2"/>
          <p:cNvSpPr>
            <a:spLocks noGrp="1"/>
          </p:cNvSpPr>
          <p:nvPr>
            <p:ph type="subTitle" idx="1"/>
          </p:nvPr>
        </p:nvSpPr>
        <p:spPr>
          <a:xfrm>
            <a:off x="1312611" y="1784555"/>
            <a:ext cx="10235380" cy="4160205"/>
          </a:xfrm>
          <a:noFill/>
        </p:spPr>
        <p:txBody>
          <a:bodyPr/>
          <a:lstStyle/>
          <a:p>
            <a:r>
              <a:rPr lang="en-US" sz="2000" dirty="0"/>
              <a:t>QS . SURAT AN NISA AYAT 9</a:t>
            </a:r>
          </a:p>
          <a:p>
            <a:endParaRPr lang="en-US" sz="2000" dirty="0"/>
          </a:p>
          <a:p>
            <a:r>
              <a:rPr lang="ar-AE" sz="3200" dirty="0">
                <a:solidFill>
                  <a:schemeClr val="tx1"/>
                </a:solidFill>
              </a:rPr>
              <a:t>وَلْيَخْشَ الَّذِيْنَ لَوْ تَرَكُوْا مِنْ خَلْفِهِ</a:t>
            </a:r>
            <a:r>
              <a:rPr lang="ar-AE" sz="3200" dirty="0">
                <a:solidFill>
                  <a:srgbClr val="FFC000"/>
                </a:solidFill>
              </a:rPr>
              <a:t>مْ ذُرِّيَّةً ضِعٰفًا خَافُوْا عَلَيْهِمْۖ فَلْيَتَّقُوا اللّٰهَ </a:t>
            </a:r>
            <a:r>
              <a:rPr lang="ar-AE" sz="3200" dirty="0">
                <a:solidFill>
                  <a:schemeClr val="tx1"/>
                </a:solidFill>
              </a:rPr>
              <a:t>وَلْيَقُوْلُوْا</a:t>
            </a:r>
            <a:r>
              <a:rPr lang="ar-AE" sz="3200" dirty="0">
                <a:solidFill>
                  <a:srgbClr val="FFC000"/>
                </a:solidFill>
              </a:rPr>
              <a:t> </a:t>
            </a:r>
            <a:r>
              <a:rPr lang="ar-AE" sz="3200" dirty="0">
                <a:solidFill>
                  <a:schemeClr val="tx1"/>
                </a:solidFill>
              </a:rPr>
              <a:t>قَو</a:t>
            </a:r>
            <a:r>
              <a:rPr lang="ar-AE" sz="3200" dirty="0">
                <a:solidFill>
                  <a:srgbClr val="FFC000"/>
                </a:solidFill>
              </a:rPr>
              <a:t>ْلًا سَدِيْدًا ۝٩</a:t>
            </a:r>
            <a:endParaRPr lang="en-US" sz="3200" dirty="0">
              <a:solidFill>
                <a:srgbClr val="FFC000"/>
              </a:solidFill>
            </a:endParaRPr>
          </a:p>
        </p:txBody>
      </p:sp>
      <p:sp>
        <p:nvSpPr>
          <p:cNvPr id="5" name="TextBox 4">
            <a:extLst>
              <a:ext uri="{FF2B5EF4-FFF2-40B4-BE49-F238E27FC236}">
                <a16:creationId xmlns:a16="http://schemas.microsoft.com/office/drawing/2014/main" id="{6EBA8E5D-2F94-A855-443F-636DA41DF0FF}"/>
              </a:ext>
            </a:extLst>
          </p:cNvPr>
          <p:cNvSpPr txBox="1"/>
          <p:nvPr/>
        </p:nvSpPr>
        <p:spPr>
          <a:xfrm>
            <a:off x="1120887" y="3884954"/>
            <a:ext cx="10235380" cy="1200329"/>
          </a:xfrm>
          <a:prstGeom prst="rect">
            <a:avLst/>
          </a:prstGeom>
          <a:noFill/>
        </p:spPr>
        <p:txBody>
          <a:bodyPr wrap="square">
            <a:spAutoFit/>
          </a:bodyPr>
          <a:lstStyle/>
          <a:p>
            <a:pPr algn="ctr"/>
            <a:r>
              <a:rPr lang="en-ID" b="1" dirty="0" err="1">
                <a:solidFill>
                  <a:schemeClr val="bg1"/>
                </a:solidFill>
                <a:latin typeface="Arial" panose="020B0604020202020204" pitchFamily="34" charset="0"/>
                <a:cs typeface="Arial" panose="020B0604020202020204" pitchFamily="34" charset="0"/>
              </a:rPr>
              <a:t>Hendaklah</a:t>
            </a:r>
            <a:r>
              <a:rPr lang="en-ID" b="1" dirty="0">
                <a:solidFill>
                  <a:schemeClr val="bg1"/>
                </a:solidFill>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merasa</a:t>
            </a:r>
            <a:r>
              <a:rPr lang="en-ID" b="1" dirty="0">
                <a:solidFill>
                  <a:schemeClr val="bg1"/>
                </a:solidFill>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takut</a:t>
            </a:r>
            <a:r>
              <a:rPr lang="en-ID" b="1" dirty="0">
                <a:solidFill>
                  <a:schemeClr val="bg1"/>
                </a:solidFill>
                <a:latin typeface="Arial" panose="020B0604020202020204" pitchFamily="34" charset="0"/>
                <a:cs typeface="Arial" panose="020B0604020202020204" pitchFamily="34" charset="0"/>
              </a:rPr>
              <a:t> orang-orang yang </a:t>
            </a:r>
            <a:r>
              <a:rPr lang="en-ID" b="1" dirty="0" err="1">
                <a:solidFill>
                  <a:schemeClr val="bg1"/>
                </a:solidFill>
                <a:latin typeface="Arial" panose="020B0604020202020204" pitchFamily="34" charset="0"/>
                <a:cs typeface="Arial" panose="020B0604020202020204" pitchFamily="34" charset="0"/>
              </a:rPr>
              <a:t>sea</a:t>
            </a:r>
            <a:r>
              <a:rPr lang="en-ID" b="1" dirty="0" err="1">
                <a:latin typeface="Arial" panose="020B0604020202020204" pitchFamily="34" charset="0"/>
                <a:cs typeface="Arial" panose="020B0604020202020204" pitchFamily="34" charset="0"/>
              </a:rPr>
              <a:t>ndainya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mati</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meninggalkan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setelah</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mereka</a:t>
            </a:r>
            <a:r>
              <a:rPr lang="en-ID" b="1" dirty="0">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keturunan</a:t>
            </a:r>
            <a:r>
              <a:rPr lang="en-ID" b="1" dirty="0">
                <a:solidFill>
                  <a:schemeClr val="bg1"/>
                </a:solidFill>
                <a:latin typeface="Arial" panose="020B0604020202020204" pitchFamily="34" charset="0"/>
                <a:cs typeface="Arial" panose="020B0604020202020204" pitchFamily="34" charset="0"/>
              </a:rPr>
              <a:t> yang </a:t>
            </a:r>
            <a:r>
              <a:rPr lang="en-ID" b="1" dirty="0" err="1">
                <a:solidFill>
                  <a:schemeClr val="bg1"/>
                </a:solidFill>
                <a:latin typeface="Arial" panose="020B0604020202020204" pitchFamily="34" charset="0"/>
                <a:cs typeface="Arial" panose="020B0604020202020204" pitchFamily="34" charset="0"/>
              </a:rPr>
              <a:t>lemah</a:t>
            </a:r>
            <a:r>
              <a:rPr lang="en-ID" b="1" dirty="0">
                <a:solidFill>
                  <a:schemeClr val="bg1"/>
                </a:solidFill>
                <a:latin typeface="Arial" panose="020B0604020202020204" pitchFamily="34" charset="0"/>
                <a:cs typeface="Arial" panose="020B0604020202020204" pitchFamily="34" charset="0"/>
              </a:rPr>
              <a:t> (yang) </a:t>
            </a:r>
            <a:r>
              <a:rPr lang="en-ID" b="1" dirty="0" err="1">
                <a:solidFill>
                  <a:schemeClr val="bg1"/>
                </a:solidFill>
                <a:latin typeface="Arial" panose="020B0604020202020204" pitchFamily="34" charset="0"/>
                <a:cs typeface="Arial" panose="020B0604020202020204" pitchFamily="34" charset="0"/>
              </a:rPr>
              <a:t>mereka</a:t>
            </a:r>
            <a:r>
              <a:rPr lang="en-ID" b="1" dirty="0">
                <a:solidFill>
                  <a:schemeClr val="bg1"/>
                </a:solidFill>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khawa</a:t>
            </a:r>
            <a:r>
              <a:rPr lang="en-ID" b="1" dirty="0" err="1">
                <a:latin typeface="Arial" panose="020B0604020202020204" pitchFamily="34" charset="0"/>
                <a:cs typeface="Arial" panose="020B0604020202020204" pitchFamily="34" charset="0"/>
              </a:rPr>
              <a:t>tir</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terhadapnya</a:t>
            </a:r>
            <a:r>
              <a:rPr lang="en-ID" b="1" dirty="0">
                <a:latin typeface="Arial" panose="020B0604020202020204" pitchFamily="34" charset="0"/>
                <a:cs typeface="Arial" panose="020B0604020202020204" pitchFamily="34" charset="0"/>
              </a:rPr>
              <a:t>. Maka, </a:t>
            </a:r>
            <a:r>
              <a:rPr lang="en-ID" b="1" dirty="0" err="1">
                <a:latin typeface="Arial" panose="020B0604020202020204" pitchFamily="34" charset="0"/>
                <a:cs typeface="Arial" panose="020B0604020202020204" pitchFamily="34" charset="0"/>
              </a:rPr>
              <a:t>bertakwalah</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kepada</a:t>
            </a:r>
            <a:r>
              <a:rPr lang="en-ID" b="1" dirty="0">
                <a:latin typeface="Arial" panose="020B0604020202020204" pitchFamily="34" charset="0"/>
                <a:cs typeface="Arial" panose="020B0604020202020204" pitchFamily="34" charset="0"/>
              </a:rPr>
              <a:t> </a:t>
            </a:r>
            <a:r>
              <a:rPr lang="en-ID" b="1" dirty="0">
                <a:solidFill>
                  <a:schemeClr val="bg1"/>
                </a:solidFill>
                <a:latin typeface="Arial" panose="020B0604020202020204" pitchFamily="34" charset="0"/>
                <a:cs typeface="Arial" panose="020B0604020202020204" pitchFamily="34" charset="0"/>
              </a:rPr>
              <a:t>Allah dan </a:t>
            </a:r>
            <a:r>
              <a:rPr lang="en-ID" b="1" dirty="0" err="1">
                <a:solidFill>
                  <a:schemeClr val="bg1"/>
                </a:solidFill>
                <a:latin typeface="Arial" panose="020B0604020202020204" pitchFamily="34" charset="0"/>
                <a:cs typeface="Arial" panose="020B0604020202020204" pitchFamily="34" charset="0"/>
              </a:rPr>
              <a:t>berbicaralah</a:t>
            </a:r>
            <a:r>
              <a:rPr lang="en-ID" b="1" dirty="0">
                <a:solidFill>
                  <a:schemeClr val="bg1"/>
                </a:solidFill>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dengan</a:t>
            </a:r>
            <a:r>
              <a:rPr lang="en-ID" b="1" dirty="0">
                <a:solidFill>
                  <a:schemeClr val="bg1"/>
                </a:solidFill>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tutur</a:t>
            </a:r>
            <a:r>
              <a:rPr lang="en-ID" b="1" dirty="0">
                <a:solidFill>
                  <a:schemeClr val="bg1"/>
                </a:solidFill>
                <a:latin typeface="Arial" panose="020B0604020202020204" pitchFamily="34" charset="0"/>
                <a:cs typeface="Arial" panose="020B0604020202020204" pitchFamily="34" charset="0"/>
              </a:rPr>
              <a:t> kata</a:t>
            </a:r>
            <a:r>
              <a:rPr lang="en-ID" b="1" dirty="0">
                <a:latin typeface="Arial" panose="020B0604020202020204" pitchFamily="34" charset="0"/>
                <a:cs typeface="Arial" panose="020B0604020202020204" pitchFamily="34" charset="0"/>
              </a:rPr>
              <a:t> yang</a:t>
            </a:r>
            <a:r>
              <a:rPr lang="en-ID" b="1" dirty="0">
                <a:solidFill>
                  <a:schemeClr val="bg1"/>
                </a:solidFill>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benar</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dalam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hal</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menjaga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hak-hak</a:t>
            </a:r>
            <a:r>
              <a:rPr lang="en-ID" b="1" dirty="0">
                <a:latin typeface="Arial" panose="020B0604020202020204" pitchFamily="34" charset="0"/>
                <a:cs typeface="Arial" panose="020B0604020202020204" pitchFamily="34" charset="0"/>
              </a:rPr>
              <a:t> </a:t>
            </a:r>
            <a:r>
              <a:rPr lang="en-ID" b="1" dirty="0" err="1">
                <a:solidFill>
                  <a:schemeClr val="bg1"/>
                </a:solidFill>
                <a:latin typeface="Arial" panose="020B0604020202020204" pitchFamily="34" charset="0"/>
                <a:cs typeface="Arial" panose="020B0604020202020204" pitchFamily="34" charset="0"/>
              </a:rPr>
              <a:t>keturu</a:t>
            </a:r>
            <a:r>
              <a:rPr lang="en-ID" b="1" dirty="0" err="1">
                <a:latin typeface="Arial" panose="020B0604020202020204" pitchFamily="34" charset="0"/>
                <a:cs typeface="Arial" panose="020B0604020202020204" pitchFamily="34" charset="0"/>
              </a:rPr>
              <a:t>nannya</a:t>
            </a:r>
            <a:r>
              <a:rPr lang="en-ID" b="1" dirty="0">
                <a:solidFill>
                  <a:schemeClr val="bg1"/>
                </a:solidFill>
                <a:latin typeface="Arial" panose="020B0604020202020204" pitchFamily="34" charset="0"/>
                <a:cs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B2F3-C2FE-C3E8-20EF-2138231A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20B64-BB02-F0D8-BDBD-1821BA2B738E}"/>
              </a:ext>
            </a:extLst>
          </p:cNvPr>
          <p:cNvSpPr>
            <a:spLocks noGrp="1"/>
          </p:cNvSpPr>
          <p:nvPr>
            <p:ph type="ctrTitle"/>
          </p:nvPr>
        </p:nvSpPr>
        <p:spPr>
          <a:xfrm>
            <a:off x="1524000" y="685800"/>
            <a:ext cx="9144000" cy="848032"/>
          </a:xfrm>
          <a:noFill/>
        </p:spPr>
        <p:txBody>
          <a:bodyPr/>
          <a:lstStyle/>
          <a:p>
            <a:r>
              <a:rPr lang="en-US" dirty="0">
                <a:solidFill>
                  <a:schemeClr val="bg1"/>
                </a:solidFill>
                <a:latin typeface="Impact" panose="020B0806030902050204" pitchFamily="34" charset="0"/>
              </a:rPr>
              <a:t>   DASAR AGA</a:t>
            </a:r>
            <a:r>
              <a:rPr lang="en-US" dirty="0">
                <a:solidFill>
                  <a:schemeClr val="tx1"/>
                </a:solidFill>
                <a:latin typeface="Impact" panose="020B0806030902050204" pitchFamily="34" charset="0"/>
              </a:rPr>
              <a:t>MA </a:t>
            </a:r>
          </a:p>
        </p:txBody>
      </p:sp>
      <p:sp>
        <p:nvSpPr>
          <p:cNvPr id="3" name="Subtitle 2">
            <a:extLst>
              <a:ext uri="{FF2B5EF4-FFF2-40B4-BE49-F238E27FC236}">
                <a16:creationId xmlns:a16="http://schemas.microsoft.com/office/drawing/2014/main" id="{FCB3EE26-71F5-79AA-25B4-A595C2641E9E}"/>
              </a:ext>
            </a:extLst>
          </p:cNvPr>
          <p:cNvSpPr>
            <a:spLocks noGrp="1"/>
          </p:cNvSpPr>
          <p:nvPr>
            <p:ph type="subTitle" idx="1"/>
          </p:nvPr>
        </p:nvSpPr>
        <p:spPr>
          <a:xfrm>
            <a:off x="1312611" y="1784556"/>
            <a:ext cx="10235380" cy="3746090"/>
          </a:xfrm>
          <a:noFill/>
        </p:spPr>
        <p:txBody>
          <a:bodyPr/>
          <a:lstStyle/>
          <a:p>
            <a:r>
              <a:rPr lang="en-US" sz="2000" dirty="0"/>
              <a:t>QS . SURAT AL BAQARAH AYAT 233 </a:t>
            </a:r>
          </a:p>
          <a:p>
            <a:endParaRPr lang="en-US" sz="2000" dirty="0"/>
          </a:p>
          <a:p>
            <a:r>
              <a:rPr lang="ar-AE" sz="3200" dirty="0">
                <a:solidFill>
                  <a:schemeClr val="tx1"/>
                </a:solidFill>
              </a:rPr>
              <a:t>۞ وَالْوٰلِدٰتُ يُرْضِعْنَ اَوْلَادَهُنَّ حَوْلَيْنِ</a:t>
            </a:r>
            <a:r>
              <a:rPr lang="ar-AE" sz="3200" dirty="0">
                <a:solidFill>
                  <a:srgbClr val="FFC000"/>
                </a:solidFill>
              </a:rPr>
              <a:t> كَامِلَيْنِ لِمَنْ اَرَادَ اَنْ يُّتِمَّ الرَّضَاعَةَۗ وَعَلَى </a:t>
            </a:r>
            <a:r>
              <a:rPr lang="ar-AE" sz="3200" dirty="0">
                <a:solidFill>
                  <a:schemeClr val="tx1"/>
                </a:solidFill>
              </a:rPr>
              <a:t>الْمَوْلُوْدِ لَهٗ رِزْقُهُن</a:t>
            </a:r>
            <a:r>
              <a:rPr lang="ar-AE" sz="3200" dirty="0">
                <a:solidFill>
                  <a:srgbClr val="FFC000"/>
                </a:solidFill>
              </a:rPr>
              <a:t>َّ وَكِسْوَتُهُنَّ بِالْمَعْرُوْفِۗ</a:t>
            </a:r>
          </a:p>
          <a:p>
            <a:endParaRPr lang="ar-AE" sz="3200" dirty="0">
              <a:solidFill>
                <a:srgbClr val="FFC000"/>
              </a:solidFill>
            </a:endParaRPr>
          </a:p>
          <a:p>
            <a:r>
              <a:rPr lang="en-US" dirty="0">
                <a:solidFill>
                  <a:schemeClr val="bg1"/>
                </a:solidFill>
                <a:latin typeface="Arial" panose="020B0604020202020204" pitchFamily="34" charset="0"/>
                <a:cs typeface="Arial" panose="020B0604020202020204" pitchFamily="34" charset="0"/>
              </a:rPr>
              <a:t>“ Ibu-</a:t>
            </a:r>
            <a:r>
              <a:rPr lang="en-US" dirty="0" err="1">
                <a:solidFill>
                  <a:schemeClr val="bg1"/>
                </a:solidFill>
                <a:latin typeface="Arial" panose="020B0604020202020204" pitchFamily="34" charset="0"/>
                <a:cs typeface="Arial" panose="020B0604020202020204" pitchFamily="34" charset="0"/>
              </a:rPr>
              <a:t>ibu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hendaklah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menyusui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anak-a</a:t>
            </a:r>
            <a:r>
              <a:rPr lang="en-US" dirty="0" err="1">
                <a:solidFill>
                  <a:schemeClr val="tx1"/>
                </a:solidFill>
                <a:latin typeface="Arial" panose="020B0604020202020204" pitchFamily="34" charset="0"/>
                <a:cs typeface="Arial" panose="020B0604020202020204" pitchFamily="34" charset="0"/>
              </a:rPr>
              <a:t>naknya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selama</a:t>
            </a:r>
            <a:r>
              <a:rPr lang="en-US" dirty="0">
                <a:solidFill>
                  <a:schemeClr val="tx1"/>
                </a:solidFill>
                <a:latin typeface="Arial" panose="020B0604020202020204" pitchFamily="34" charset="0"/>
                <a:cs typeface="Arial" panose="020B0604020202020204" pitchFamily="34" charset="0"/>
              </a:rPr>
              <a:t> dua </a:t>
            </a:r>
            <a:r>
              <a:rPr lang="en-US" dirty="0" err="1">
                <a:solidFill>
                  <a:schemeClr val="tx1"/>
                </a:solidFill>
                <a:latin typeface="Arial" panose="020B0604020202020204" pitchFamily="34" charset="0"/>
                <a:cs typeface="Arial" panose="020B0604020202020204" pitchFamily="34" charset="0"/>
              </a:rPr>
              <a:t>tahun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penuh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bagi</a:t>
            </a:r>
            <a:r>
              <a:rPr lang="en-US" dirty="0">
                <a:solidFill>
                  <a:schemeClr val="tx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yang </a:t>
            </a:r>
            <a:r>
              <a:rPr lang="en-US" dirty="0" err="1">
                <a:solidFill>
                  <a:schemeClr val="bg1"/>
                </a:solidFill>
                <a:latin typeface="Arial" panose="020B0604020202020204" pitchFamily="34" charset="0"/>
                <a:cs typeface="Arial" panose="020B0604020202020204" pitchFamily="34" charset="0"/>
              </a:rPr>
              <a:t>ingin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menyempurnakan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penyus</a:t>
            </a:r>
            <a:r>
              <a:rPr lang="en-US" dirty="0" err="1">
                <a:solidFill>
                  <a:schemeClr val="tx1"/>
                </a:solidFill>
                <a:latin typeface="Arial" panose="020B0604020202020204" pitchFamily="34" charset="0"/>
                <a:cs typeface="Arial" panose="020B0604020202020204" pitchFamily="34" charset="0"/>
              </a:rPr>
              <a:t>uan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Kewajiban</a:t>
            </a:r>
            <a:r>
              <a:rPr lang="en-US" dirty="0">
                <a:solidFill>
                  <a:schemeClr val="tx1"/>
                </a:solidFill>
                <a:latin typeface="Arial" panose="020B0604020202020204" pitchFamily="34" charset="0"/>
                <a:cs typeface="Arial" panose="020B0604020202020204" pitchFamily="34" charset="0"/>
              </a:rPr>
              <a:t> ayah </a:t>
            </a:r>
            <a:r>
              <a:rPr lang="en-US" dirty="0" err="1">
                <a:solidFill>
                  <a:schemeClr val="tx1"/>
                </a:solidFill>
                <a:latin typeface="Arial" panose="020B0604020202020204" pitchFamily="34" charset="0"/>
                <a:cs typeface="Arial" panose="020B0604020202020204" pitchFamily="34" charset="0"/>
              </a:rPr>
              <a:t>menanggung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makan</a:t>
            </a:r>
            <a:r>
              <a:rPr lang="en-US" dirty="0">
                <a:solidFill>
                  <a:schemeClr val="bg1"/>
                </a:solidFill>
                <a:latin typeface="Arial" panose="020B0604020202020204" pitchFamily="34" charset="0"/>
                <a:cs typeface="Arial" panose="020B0604020202020204" pitchFamily="34" charset="0"/>
              </a:rPr>
              <a:t> dan </a:t>
            </a:r>
            <a:r>
              <a:rPr lang="en-US" dirty="0" err="1">
                <a:solidFill>
                  <a:schemeClr val="bg1"/>
                </a:solidFill>
                <a:latin typeface="Arial" panose="020B0604020202020204" pitchFamily="34" charset="0"/>
                <a:cs typeface="Arial" panose="020B0604020202020204" pitchFamily="34" charset="0"/>
              </a:rPr>
              <a:t>pakaian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mereka</a:t>
            </a:r>
            <a:r>
              <a:rPr lang="en-US" dirty="0">
                <a:solidFill>
                  <a:schemeClr val="bg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dengan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cara</a:t>
            </a:r>
            <a:r>
              <a:rPr lang="en-US" dirty="0">
                <a:solidFill>
                  <a:schemeClr val="tx1"/>
                </a:solidFill>
                <a:latin typeface="Arial" panose="020B0604020202020204" pitchFamily="34" charset="0"/>
                <a:cs typeface="Arial" panose="020B0604020202020204" pitchFamily="34" charset="0"/>
              </a:rPr>
              <a:t> yang </a:t>
            </a:r>
            <a:r>
              <a:rPr lang="en-US" dirty="0" err="1">
                <a:solidFill>
                  <a:schemeClr val="tx1"/>
                </a:solidFill>
                <a:latin typeface="Arial" panose="020B0604020202020204" pitchFamily="34" charset="0"/>
                <a:cs typeface="Arial" panose="020B0604020202020204" pitchFamily="34" charset="0"/>
              </a:rPr>
              <a:t>patut</a:t>
            </a:r>
            <a:r>
              <a:rPr lang="en-US" dirty="0">
                <a:solidFill>
                  <a:schemeClr val="tx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a:t>
            </a:r>
          </a:p>
          <a:p>
            <a:endParaRPr lang="en-US" sz="3200" dirty="0">
              <a:solidFill>
                <a:srgbClr val="FFC000"/>
              </a:solidFill>
            </a:endParaRPr>
          </a:p>
          <a:p>
            <a:endParaRPr lang="en-US" sz="3200" dirty="0">
              <a:solidFill>
                <a:srgbClr val="FFC000"/>
              </a:solidFill>
            </a:endParaRPr>
          </a:p>
        </p:txBody>
      </p:sp>
    </p:spTree>
    <p:extLst>
      <p:ext uri="{BB962C8B-B14F-4D97-AF65-F5344CB8AC3E}">
        <p14:creationId xmlns:p14="http://schemas.microsoft.com/office/powerpoint/2010/main" val="2086813658"/>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BE78-9FDF-401B-B412-3AA10EC5BEA3}">
  <ds:schemaRefs/>
</ds:datastoreItem>
</file>

<file path=customXml/itemProps2.xml><?xml version="1.0" encoding="utf-8"?>
<ds:datastoreItem xmlns:ds="http://schemas.openxmlformats.org/officeDocument/2006/customXml" ds:itemID="{30E62E91-3991-445A-ADE0-DB143B39320F}">
  <ds:schemaRefs/>
</ds:datastoreItem>
</file>

<file path=customXml/itemProps3.xml><?xml version="1.0" encoding="utf-8"?>
<ds:datastoreItem xmlns:ds="http://schemas.openxmlformats.org/officeDocument/2006/customXml" ds:itemID="{1C180A77-4928-484F-9529-F716C85D6A6D}">
  <ds:schemaRefs/>
</ds:datastoreItem>
</file>

<file path=docProps/app.xml><?xml version="1.0" encoding="utf-8"?>
<Properties xmlns="http://schemas.openxmlformats.org/officeDocument/2006/extended-properties" xmlns:vt="http://schemas.openxmlformats.org/officeDocument/2006/docPropsVTypes">
  <Template>{A5751DFE-4C85-40AA-A596-ADFDC8C35656}TF020710ce-b2a3-4743-8ec4-0abcd2574951ef9f6aa4_win32-415a623b9e9a</Template>
  <TotalTime>252</TotalTime>
  <Words>955</Words>
  <Application>Microsoft Office PowerPoint</Application>
  <PresentationFormat>Widescreen</PresentationFormat>
  <Paragraphs>88</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Impact</vt:lpstr>
      <vt:lpstr>Univers Condensed Light</vt:lpstr>
      <vt:lpstr>Walbaum Display Light</vt:lpstr>
      <vt:lpstr>Wingdings</vt:lpstr>
      <vt:lpstr>AngleLinesVTI</vt:lpstr>
      <vt:lpstr>                                    kantor urusan agama kecamatan blimbing   PERAN KUA DALAM MENURUNKAN ANGKA STUNTING DALAM prespektif bimbingan PERKAWINAN  Ahmad sa’rani, s.ag m.h KEPALA KUA KECAMATAN BLIMBING  </vt:lpstr>
      <vt:lpstr>Dasar hukum kua berperan dalam mengurangi stunting di Indonesia    Adalah peraturan presiden nomer 72 tahun 2021 tentang percepatan penurunan stunting dan undang-undang nomer 36 tahun 2009 tentang Kesehatan dan peraturan Menteri Kesehatan nomer 9 tahun 2013 tentang pedoman umum pelayanan Kesehatan pada calon pengantin.</vt:lpstr>
      <vt:lpstr>LATAR BELAKANG   Pada tahun 2025, pemerintah menargetkan penurunan prevalensi stunting secara nasional menjadi 18%, dengan fokus pada program intervensi spesifik seperti pemberian makanan bergizi dan intervensi sensitif seperti perbaikan sanitasi serta edukasi kesehatan, sebagaimana yang dirangkum oleh Kemenkes dan BKKBN. Data Survei Status Gizi Indonesia (SSGI) 2024 menunjukkan penurunan angka stunting nasional menjadi 19,8%, angka ini berada di atas target awal 14% untuk tahun 2024, sehingga upaya lebih keras diperlukan untuk mencapai target tahun 2025. </vt:lpstr>
      <vt:lpstr>PowerPoint Presentation</vt:lpstr>
      <vt:lpstr> PERAN PENTING KUA MENURUNKAN STUNTING DENGAN UPAYA SINERGITAS DENGAN BERBAGAI PIHAK DALAM KERANGKA PEMBINAAN KEPADA CALON PENGANTIN   : </vt:lpstr>
      <vt:lpstr>Pembinaan Pra-nikah (bimbingan perkawinan/binwin)</vt:lpstr>
      <vt:lpstr>PowerPoint Presentation</vt:lpstr>
      <vt:lpstr>   DASAR AGAMA </vt:lpstr>
      <vt:lpstr>   DASAR AGAMA </vt:lpstr>
      <vt:lpstr>PROGRAM-PROGRAM KONKRET KUA</vt:lpstr>
      <vt:lpstr>STRATEGI DAN SOLUSI</vt:lpstr>
      <vt:lpstr>DATA JUMLAH PERNIKAHAN DIBAWAH UMUR DI WILAYAH  KERJA  KUA BLIMBING   (https://simkah4.kemenag.go.id/)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Ahmad Dja</dc:creator>
  <cp:lastModifiedBy>Ahmad Dja</cp:lastModifiedBy>
  <cp:revision>4</cp:revision>
  <dcterms:created xsi:type="dcterms:W3CDTF">2025-09-24T14:11:00Z</dcterms:created>
  <dcterms:modified xsi:type="dcterms:W3CDTF">2025-09-25T05:52:12Z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B26A63B805CF419497BECEA0C9159574_12</vt:lpwstr>
  </property>
  <property fmtid="{D5CDD505-2E9C-101B-9397-08002B2CF9AE}" pid="4" name="KSOProductBuildVer">
    <vt:lpwstr>1033-12.2.0.22549</vt:lpwstr>
  </property>
</Properties>
</file>